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</p:sldMasterIdLst>
  <p:notesMasterIdLst>
    <p:notesMasterId r:id="rId32"/>
  </p:notesMasterIdLst>
  <p:sldIdLst>
    <p:sldId id="256" r:id="rId2"/>
    <p:sldId id="327" r:id="rId3"/>
    <p:sldId id="333" r:id="rId4"/>
    <p:sldId id="334" r:id="rId5"/>
    <p:sldId id="335" r:id="rId6"/>
    <p:sldId id="330" r:id="rId7"/>
    <p:sldId id="332" r:id="rId8"/>
    <p:sldId id="326" r:id="rId9"/>
    <p:sldId id="331" r:id="rId10"/>
    <p:sldId id="336" r:id="rId11"/>
    <p:sldId id="337" r:id="rId12"/>
    <p:sldId id="353" r:id="rId13"/>
    <p:sldId id="338" r:id="rId14"/>
    <p:sldId id="352" r:id="rId15"/>
    <p:sldId id="354" r:id="rId16"/>
    <p:sldId id="355" r:id="rId17"/>
    <p:sldId id="340" r:id="rId18"/>
    <p:sldId id="341" r:id="rId19"/>
    <p:sldId id="347" r:id="rId20"/>
    <p:sldId id="342" r:id="rId21"/>
    <p:sldId id="348" r:id="rId22"/>
    <p:sldId id="350" r:id="rId23"/>
    <p:sldId id="344" r:id="rId24"/>
    <p:sldId id="345" r:id="rId25"/>
    <p:sldId id="349" r:id="rId26"/>
    <p:sldId id="356" r:id="rId27"/>
    <p:sldId id="351" r:id="rId28"/>
    <p:sldId id="357" r:id="rId29"/>
    <p:sldId id="358" r:id="rId30"/>
    <p:sldId id="359" r:id="rId31"/>
  </p:sldIdLst>
  <p:sldSz cx="9144000" cy="5143500" type="screen16x9"/>
  <p:notesSz cx="6858000" cy="9144000"/>
  <p:embeddedFontLst>
    <p:embeddedFont>
      <p:font typeface="Avenir Next" panose="020B0503020202020204" pitchFamily="34" charset="0"/>
      <p:regular r:id="rId33"/>
      <p:bold r:id="rId34"/>
      <p:italic r:id="rId35"/>
      <p:boldItalic r:id="rId36"/>
    </p:embeddedFont>
    <p:embeddedFont>
      <p:font typeface="Avenir Next Medium" panose="020B0503020202020204" pitchFamily="34" charset="0"/>
      <p:regular r:id="rId37"/>
      <p:italic r:id="rId38"/>
    </p:embeddedFont>
    <p:embeddedFont>
      <p:font typeface="Avenir Next Regular" panose="020B0503020202020204" pitchFamily="34" charset="0"/>
      <p:regular r:id="rId39"/>
      <p:bold r:id="rId40"/>
      <p:italic r:id="rId41"/>
      <p:boldItalic r:id="rId42"/>
    </p:embeddedFont>
    <p:embeddedFont>
      <p:font typeface="Calibri" panose="020F0502020204030204" pitchFamily="34" charset="0"/>
      <p:regular r:id="rId43"/>
      <p:bold r:id="rId44"/>
      <p:italic r:id="rId45"/>
      <p:boldItalic r:id="rId46"/>
    </p:embeddedFont>
    <p:embeddedFont>
      <p:font typeface="Inter" panose="02000503000000020004" pitchFamily="2" charset="0"/>
      <p:regular r:id="rId47"/>
      <p:bold r:id="rId48"/>
    </p:embeddedFont>
    <p:embeddedFont>
      <p:font typeface="Inter ExtraBold" panose="02000503000000020004" pitchFamily="2" charset="0"/>
      <p:bold r:id="rId49"/>
    </p:embeddedFont>
    <p:embeddedFont>
      <p:font typeface="Merriweather Black" panose="020F0502020204030204" pitchFamily="34" charset="0"/>
      <p:bold r:id="rId50"/>
      <p:italic r:id="rId51"/>
      <p:boldItalic r:id="rId52"/>
    </p:embeddedFont>
    <p:embeddedFont>
      <p:font typeface="Nunito" pitchFamily="2" charset="77"/>
      <p:regular r:id="rId53"/>
      <p:bold r:id="rId54"/>
      <p:italic r:id="rId55"/>
      <p:boldItalic r:id="rId56"/>
    </p:embeddedFont>
    <p:embeddedFont>
      <p:font typeface="Roboto Condensed Light" panose="02000000000000000000" pitchFamily="2" charset="0"/>
      <p:regular r:id="rId57"/>
      <p:italic r:id="rId5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E372CEC-DA92-7247-B5C2-E4E1B90F9CC5}" v="583" dt="2023-03-15T03:10:56.997"/>
  </p1510:revLst>
</p1510:revInfo>
</file>

<file path=ppt/tableStyles.xml><?xml version="1.0" encoding="utf-8"?>
<a:tblStyleLst xmlns:a="http://schemas.openxmlformats.org/drawingml/2006/main" def="{5DBD340D-46E2-457A-85FB-1466A6A24E4E}">
  <a:tblStyle styleId="{5DBD340D-46E2-457A-85FB-1466A6A24E4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1FECB4D8-DB02-4DC6-A0A2-4F2EBAE1DC90}" styleName="Estilo medio 1 - Énfasis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97"/>
    <p:restoredTop sz="94660"/>
  </p:normalViewPr>
  <p:slideViewPr>
    <p:cSldViewPr snapToGrid="0">
      <p:cViewPr varScale="1">
        <p:scale>
          <a:sx n="165" d="100"/>
          <a:sy n="165" d="100"/>
        </p:scale>
        <p:origin x="22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47" Type="http://schemas.openxmlformats.org/officeDocument/2006/relationships/font" Target="fonts/font15.fntdata"/><Relationship Id="rId50" Type="http://schemas.openxmlformats.org/officeDocument/2006/relationships/font" Target="fonts/font18.fntdata"/><Relationship Id="rId55" Type="http://schemas.openxmlformats.org/officeDocument/2006/relationships/font" Target="fonts/font23.fntdata"/><Relationship Id="rId63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font" Target="fonts/font13.fntdata"/><Relationship Id="rId53" Type="http://schemas.openxmlformats.org/officeDocument/2006/relationships/font" Target="fonts/font21.fntdata"/><Relationship Id="rId58" Type="http://schemas.openxmlformats.org/officeDocument/2006/relationships/font" Target="fonts/font26.fntdata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font" Target="fonts/font11.fntdata"/><Relationship Id="rId48" Type="http://schemas.openxmlformats.org/officeDocument/2006/relationships/font" Target="fonts/font16.fntdata"/><Relationship Id="rId56" Type="http://schemas.openxmlformats.org/officeDocument/2006/relationships/font" Target="fonts/font24.fntdata"/><Relationship Id="rId8" Type="http://schemas.openxmlformats.org/officeDocument/2006/relationships/slide" Target="slides/slide7.xml"/><Relationship Id="rId51" Type="http://schemas.openxmlformats.org/officeDocument/2006/relationships/font" Target="fonts/font19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font" Target="fonts/font14.fntdata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9.fntdata"/><Relationship Id="rId54" Type="http://schemas.openxmlformats.org/officeDocument/2006/relationships/font" Target="fonts/font22.fntdata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49" Type="http://schemas.openxmlformats.org/officeDocument/2006/relationships/font" Target="fonts/font17.fntdata"/><Relationship Id="rId57" Type="http://schemas.openxmlformats.org/officeDocument/2006/relationships/font" Target="fonts/font25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12.fntdata"/><Relationship Id="rId52" Type="http://schemas.openxmlformats.org/officeDocument/2006/relationships/font" Target="fonts/font20.fntdata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b1c2217c3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b1c2217c3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76923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b1c2217c3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b1c2217c3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5476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b1c2217c3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b1c2217c3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17581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b1c2217c3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b1c2217c3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55907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b1c2217c3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b1c2217c3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59173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b1c2217c3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b1c2217c3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21649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b1c2217c3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b1c2217c3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36820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ea5874658b_0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2" name="Google Shape;672;gea5874658b_0_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16149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b1c2217c3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b1c2217c3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25254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b1c2217c3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b1c2217c3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48118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d96d257566_1_3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Google Shape;514;gd96d257566_1_3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4131038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b1c2217c3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b1c2217c3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947732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b1c2217c3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b1c2217c3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475440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b1c2217c3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b1c2217c3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503035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ea5874658b_0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2" name="Google Shape;672;gea5874658b_0_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891290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ea5874658b_0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2" name="Google Shape;672;gea5874658b_0_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5685551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ea5874658b_0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2" name="Google Shape;672;gea5874658b_0_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903136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b1c2217c3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b1c2217c3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729539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ea5874658b_0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2" name="Google Shape;672;gea5874658b_0_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5835200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b1c2217c3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b1c2217c3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7257562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ea5874658b_0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2" name="Google Shape;672;gea5874658b_0_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21883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b1c2217c3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b1c2217c3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732429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02640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b1c2217c3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b1c2217c3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74427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b1c2217c3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b1c2217c3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06741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ea5874658b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6" name="Google Shape;596;gea5874658b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46321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b1c2217c3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b1c2217c3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38451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b1c2217c3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b1c2217c3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651459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b1c2217c3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b1c2217c3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41451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11" y="0"/>
            <a:ext cx="9143961" cy="5143500"/>
            <a:chOff x="-11" y="0"/>
            <a:chExt cx="9143961" cy="5143500"/>
          </a:xfrm>
        </p:grpSpPr>
        <p:sp>
          <p:nvSpPr>
            <p:cNvPr id="10" name="Google Shape;10;p2"/>
            <p:cNvSpPr/>
            <p:nvPr/>
          </p:nvSpPr>
          <p:spPr>
            <a:xfrm>
              <a:off x="7854550" y="2020200"/>
              <a:ext cx="1289400" cy="31233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6780400" y="1853711"/>
              <a:ext cx="2010900" cy="64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8325550" y="1608144"/>
              <a:ext cx="818400" cy="64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8064500" y="2099322"/>
              <a:ext cx="896100" cy="64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0" y="0"/>
              <a:ext cx="352500" cy="1976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0800000">
              <a:off x="352600" y="4409825"/>
              <a:ext cx="1889100" cy="64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 rot="10800000">
              <a:off x="-11" y="4655393"/>
              <a:ext cx="818400" cy="64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" name="Google Shape;17;p2"/>
          <p:cNvSpPr txBox="1">
            <a:spLocks noGrp="1"/>
          </p:cNvSpPr>
          <p:nvPr>
            <p:ph type="ctrTitle"/>
          </p:nvPr>
        </p:nvSpPr>
        <p:spPr>
          <a:xfrm>
            <a:off x="904375" y="1086550"/>
            <a:ext cx="5564100" cy="2499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5200"/>
              <a:buNone/>
              <a:defRPr sz="4500" b="0">
                <a:latin typeface="Inter ExtraBold"/>
                <a:ea typeface="Inter ExtraBold"/>
                <a:cs typeface="Inter ExtraBold"/>
                <a:sym typeface="Inter Extra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ubTitle" idx="1"/>
          </p:nvPr>
        </p:nvSpPr>
        <p:spPr>
          <a:xfrm>
            <a:off x="904375" y="3499375"/>
            <a:ext cx="5564100" cy="52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800">
                <a:latin typeface="Inter"/>
                <a:ea typeface="Inter"/>
                <a:cs typeface="Inter"/>
                <a:sym typeface="Inter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oogle Shape;31;p4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32" name="Google Shape;32;p4"/>
            <p:cNvSpPr/>
            <p:nvPr/>
          </p:nvSpPr>
          <p:spPr>
            <a:xfrm>
              <a:off x="8925600" y="0"/>
              <a:ext cx="218400" cy="2020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>
              <a:off x="0" y="2020200"/>
              <a:ext cx="218400" cy="31233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0" y="1608150"/>
              <a:ext cx="358200" cy="64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" name="Google Shape;35;p4"/>
          <p:cNvSpPr txBox="1">
            <a:spLocks noGrp="1"/>
          </p:cNvSpPr>
          <p:nvPr>
            <p:ph type="title"/>
          </p:nvPr>
        </p:nvSpPr>
        <p:spPr>
          <a:xfrm>
            <a:off x="758775" y="375121"/>
            <a:ext cx="7626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body" idx="1"/>
          </p:nvPr>
        </p:nvSpPr>
        <p:spPr>
          <a:xfrm>
            <a:off x="713400" y="1045690"/>
            <a:ext cx="7717200" cy="356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Inter"/>
              <a:buAutoNum type="arabicPeriod"/>
              <a:defRPr sz="1100">
                <a:latin typeface="Inter"/>
                <a:ea typeface="Inter"/>
                <a:cs typeface="Inter"/>
                <a:sym typeface="Inter"/>
              </a:defRPr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" name="Google Shape;118;p13"/>
          <p:cNvGrpSpPr/>
          <p:nvPr/>
        </p:nvGrpSpPr>
        <p:grpSpPr>
          <a:xfrm>
            <a:off x="0" y="0"/>
            <a:ext cx="9144100" cy="5143350"/>
            <a:chOff x="0" y="0"/>
            <a:chExt cx="9144100" cy="5143350"/>
          </a:xfrm>
        </p:grpSpPr>
        <p:sp>
          <p:nvSpPr>
            <p:cNvPr id="119" name="Google Shape;119;p13"/>
            <p:cNvSpPr/>
            <p:nvPr/>
          </p:nvSpPr>
          <p:spPr>
            <a:xfrm>
              <a:off x="0" y="0"/>
              <a:ext cx="482400" cy="2020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3"/>
            <p:cNvSpPr/>
            <p:nvPr/>
          </p:nvSpPr>
          <p:spPr>
            <a:xfrm>
              <a:off x="8703400" y="4875750"/>
              <a:ext cx="440700" cy="2676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3"/>
            <p:cNvSpPr/>
            <p:nvPr/>
          </p:nvSpPr>
          <p:spPr>
            <a:xfrm rot="10800000">
              <a:off x="233825" y="631123"/>
              <a:ext cx="898200" cy="60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3"/>
            <p:cNvSpPr/>
            <p:nvPr/>
          </p:nvSpPr>
          <p:spPr>
            <a:xfrm rot="10800000">
              <a:off x="76107" y="874967"/>
              <a:ext cx="365700" cy="64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3"/>
            <p:cNvSpPr/>
            <p:nvPr/>
          </p:nvSpPr>
          <p:spPr>
            <a:xfrm rot="10800000">
              <a:off x="158218" y="383789"/>
              <a:ext cx="400200" cy="64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3"/>
            <p:cNvSpPr/>
            <p:nvPr/>
          </p:nvSpPr>
          <p:spPr>
            <a:xfrm rot="10800000">
              <a:off x="8869898" y="4839525"/>
              <a:ext cx="274200" cy="64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" name="Google Shape;125;p13"/>
          <p:cNvSpPr txBox="1">
            <a:spLocks noGrp="1"/>
          </p:cNvSpPr>
          <p:nvPr>
            <p:ph type="title"/>
          </p:nvPr>
        </p:nvSpPr>
        <p:spPr>
          <a:xfrm>
            <a:off x="758775" y="375121"/>
            <a:ext cx="7626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13"/>
          <p:cNvSpPr txBox="1">
            <a:spLocks noGrp="1"/>
          </p:cNvSpPr>
          <p:nvPr>
            <p:ph type="title" idx="2" hasCustomPrompt="1"/>
          </p:nvPr>
        </p:nvSpPr>
        <p:spPr>
          <a:xfrm>
            <a:off x="1458991" y="1216206"/>
            <a:ext cx="1033200" cy="53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42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7" name="Google Shape;127;p13"/>
          <p:cNvSpPr txBox="1">
            <a:spLocks noGrp="1"/>
          </p:cNvSpPr>
          <p:nvPr>
            <p:ph type="title" idx="3"/>
          </p:nvPr>
        </p:nvSpPr>
        <p:spPr>
          <a:xfrm>
            <a:off x="1470450" y="1683150"/>
            <a:ext cx="2999400" cy="53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28" name="Google Shape;128;p13"/>
          <p:cNvSpPr txBox="1">
            <a:spLocks noGrp="1"/>
          </p:cNvSpPr>
          <p:nvPr>
            <p:ph type="title" idx="4"/>
          </p:nvPr>
        </p:nvSpPr>
        <p:spPr>
          <a:xfrm>
            <a:off x="1470450" y="2127087"/>
            <a:ext cx="2589900" cy="6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 b="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129" name="Google Shape;129;p13"/>
          <p:cNvSpPr txBox="1">
            <a:spLocks noGrp="1"/>
          </p:cNvSpPr>
          <p:nvPr>
            <p:ph type="title" idx="5" hasCustomPrompt="1"/>
          </p:nvPr>
        </p:nvSpPr>
        <p:spPr>
          <a:xfrm>
            <a:off x="5180866" y="1216206"/>
            <a:ext cx="1055700" cy="53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42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0" name="Google Shape;130;p13"/>
          <p:cNvSpPr txBox="1">
            <a:spLocks noGrp="1"/>
          </p:cNvSpPr>
          <p:nvPr>
            <p:ph type="title" idx="6"/>
          </p:nvPr>
        </p:nvSpPr>
        <p:spPr>
          <a:xfrm>
            <a:off x="5192325" y="1683150"/>
            <a:ext cx="2999400" cy="53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31" name="Google Shape;131;p13"/>
          <p:cNvSpPr txBox="1">
            <a:spLocks noGrp="1"/>
          </p:cNvSpPr>
          <p:nvPr>
            <p:ph type="title" idx="7"/>
          </p:nvPr>
        </p:nvSpPr>
        <p:spPr>
          <a:xfrm>
            <a:off x="5192325" y="2127087"/>
            <a:ext cx="2589900" cy="6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 b="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132" name="Google Shape;132;p13"/>
          <p:cNvSpPr txBox="1">
            <a:spLocks noGrp="1"/>
          </p:cNvSpPr>
          <p:nvPr>
            <p:ph type="title" idx="8" hasCustomPrompt="1"/>
          </p:nvPr>
        </p:nvSpPr>
        <p:spPr>
          <a:xfrm>
            <a:off x="1458991" y="3045964"/>
            <a:ext cx="1033200" cy="53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42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3" name="Google Shape;133;p13"/>
          <p:cNvSpPr txBox="1">
            <a:spLocks noGrp="1"/>
          </p:cNvSpPr>
          <p:nvPr>
            <p:ph type="title" idx="9"/>
          </p:nvPr>
        </p:nvSpPr>
        <p:spPr>
          <a:xfrm>
            <a:off x="1470450" y="3512902"/>
            <a:ext cx="2999400" cy="53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34" name="Google Shape;134;p13"/>
          <p:cNvSpPr txBox="1">
            <a:spLocks noGrp="1"/>
          </p:cNvSpPr>
          <p:nvPr>
            <p:ph type="title" idx="13"/>
          </p:nvPr>
        </p:nvSpPr>
        <p:spPr>
          <a:xfrm>
            <a:off x="1470450" y="3956846"/>
            <a:ext cx="2589900" cy="6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 b="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135" name="Google Shape;135;p13"/>
          <p:cNvSpPr txBox="1">
            <a:spLocks noGrp="1"/>
          </p:cNvSpPr>
          <p:nvPr>
            <p:ph type="title" idx="14" hasCustomPrompt="1"/>
          </p:nvPr>
        </p:nvSpPr>
        <p:spPr>
          <a:xfrm>
            <a:off x="5180866" y="3045964"/>
            <a:ext cx="1055700" cy="53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42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6" name="Google Shape;136;p13"/>
          <p:cNvSpPr txBox="1">
            <a:spLocks noGrp="1"/>
          </p:cNvSpPr>
          <p:nvPr>
            <p:ph type="title" idx="15"/>
          </p:nvPr>
        </p:nvSpPr>
        <p:spPr>
          <a:xfrm>
            <a:off x="5192325" y="3512902"/>
            <a:ext cx="2999400" cy="53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37" name="Google Shape;137;p13"/>
          <p:cNvSpPr txBox="1">
            <a:spLocks noGrp="1"/>
          </p:cNvSpPr>
          <p:nvPr>
            <p:ph type="title" idx="16"/>
          </p:nvPr>
        </p:nvSpPr>
        <p:spPr>
          <a:xfrm>
            <a:off x="5192325" y="3956846"/>
            <a:ext cx="2589900" cy="6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 b="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7"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7"/>
          <p:cNvSpPr txBox="1">
            <a:spLocks noGrp="1"/>
          </p:cNvSpPr>
          <p:nvPr>
            <p:ph type="title"/>
          </p:nvPr>
        </p:nvSpPr>
        <p:spPr>
          <a:xfrm>
            <a:off x="672600" y="375125"/>
            <a:ext cx="7798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grpSp>
        <p:nvGrpSpPr>
          <p:cNvPr id="179" name="Google Shape;179;p17"/>
          <p:cNvGrpSpPr/>
          <p:nvPr/>
        </p:nvGrpSpPr>
        <p:grpSpPr>
          <a:xfrm>
            <a:off x="70" y="0"/>
            <a:ext cx="9145887" cy="5143500"/>
            <a:chOff x="70" y="0"/>
            <a:chExt cx="9145887" cy="5143500"/>
          </a:xfrm>
        </p:grpSpPr>
        <p:sp>
          <p:nvSpPr>
            <p:cNvPr id="180" name="Google Shape;180;p17"/>
            <p:cNvSpPr/>
            <p:nvPr/>
          </p:nvSpPr>
          <p:spPr>
            <a:xfrm rot="10800000" flipH="1">
              <a:off x="7715249" y="0"/>
              <a:ext cx="1430700" cy="3393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17"/>
            <p:cNvSpPr/>
            <p:nvPr/>
          </p:nvSpPr>
          <p:spPr>
            <a:xfrm flipH="1">
              <a:off x="100" y="4804200"/>
              <a:ext cx="2222400" cy="3393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17"/>
            <p:cNvSpPr/>
            <p:nvPr/>
          </p:nvSpPr>
          <p:spPr>
            <a:xfrm rot="10800000">
              <a:off x="8248050" y="178472"/>
              <a:ext cx="897900" cy="64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17"/>
            <p:cNvSpPr/>
            <p:nvPr/>
          </p:nvSpPr>
          <p:spPr>
            <a:xfrm>
              <a:off x="70" y="4419483"/>
              <a:ext cx="373500" cy="64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17"/>
            <p:cNvSpPr/>
            <p:nvPr/>
          </p:nvSpPr>
          <p:spPr>
            <a:xfrm>
              <a:off x="415934" y="4910650"/>
              <a:ext cx="2674500" cy="64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17"/>
            <p:cNvSpPr/>
            <p:nvPr/>
          </p:nvSpPr>
          <p:spPr>
            <a:xfrm>
              <a:off x="228756" y="4665075"/>
              <a:ext cx="235800" cy="64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17"/>
            <p:cNvSpPr/>
            <p:nvPr/>
          </p:nvSpPr>
          <p:spPr>
            <a:xfrm rot="10800000">
              <a:off x="8681550" y="416725"/>
              <a:ext cx="464400" cy="64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17"/>
            <p:cNvSpPr/>
            <p:nvPr/>
          </p:nvSpPr>
          <p:spPr>
            <a:xfrm flipH="1">
              <a:off x="8770500" y="4804200"/>
              <a:ext cx="373500" cy="3393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17"/>
            <p:cNvSpPr/>
            <p:nvPr/>
          </p:nvSpPr>
          <p:spPr>
            <a:xfrm>
              <a:off x="8681557" y="4910650"/>
              <a:ext cx="464400" cy="64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17"/>
            <p:cNvSpPr/>
            <p:nvPr/>
          </p:nvSpPr>
          <p:spPr>
            <a:xfrm>
              <a:off x="8910156" y="4665075"/>
              <a:ext cx="235800" cy="64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0" name="Google Shape;190;p17"/>
            <p:cNvGrpSpPr/>
            <p:nvPr/>
          </p:nvGrpSpPr>
          <p:grpSpPr>
            <a:xfrm>
              <a:off x="8246106" y="178472"/>
              <a:ext cx="897900" cy="302453"/>
              <a:chOff x="8246106" y="178472"/>
              <a:chExt cx="897900" cy="302453"/>
            </a:xfrm>
          </p:grpSpPr>
          <p:sp>
            <p:nvSpPr>
              <p:cNvPr id="191" name="Google Shape;191;p17"/>
              <p:cNvSpPr/>
              <p:nvPr/>
            </p:nvSpPr>
            <p:spPr>
              <a:xfrm rot="10800000" flipH="1">
                <a:off x="8246106" y="178472"/>
                <a:ext cx="897900" cy="642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92;p17"/>
              <p:cNvSpPr/>
              <p:nvPr/>
            </p:nvSpPr>
            <p:spPr>
              <a:xfrm rot="10800000" flipH="1">
                <a:off x="8679606" y="416725"/>
                <a:ext cx="464400" cy="642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one column 2">
  <p:cSld name="CUSTOM_1_1_1"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2"/>
          <p:cNvSpPr/>
          <p:nvPr/>
        </p:nvSpPr>
        <p:spPr>
          <a:xfrm>
            <a:off x="0" y="0"/>
            <a:ext cx="1289400" cy="3123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22"/>
          <p:cNvSpPr/>
          <p:nvPr/>
        </p:nvSpPr>
        <p:spPr>
          <a:xfrm>
            <a:off x="0" y="4875750"/>
            <a:ext cx="2171400" cy="267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22"/>
          <p:cNvSpPr/>
          <p:nvPr/>
        </p:nvSpPr>
        <p:spPr>
          <a:xfrm rot="10800000">
            <a:off x="679800" y="3207347"/>
            <a:ext cx="818400" cy="64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22"/>
          <p:cNvSpPr/>
          <p:nvPr/>
        </p:nvSpPr>
        <p:spPr>
          <a:xfrm rot="10800000">
            <a:off x="863150" y="2716169"/>
            <a:ext cx="896100" cy="64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22"/>
          <p:cNvSpPr/>
          <p:nvPr/>
        </p:nvSpPr>
        <p:spPr>
          <a:xfrm rot="10800000">
            <a:off x="8439000" y="4289400"/>
            <a:ext cx="705000" cy="854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22"/>
          <p:cNvSpPr/>
          <p:nvPr/>
        </p:nvSpPr>
        <p:spPr>
          <a:xfrm rot="10800000">
            <a:off x="1043657" y="2961750"/>
            <a:ext cx="1714800" cy="64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22"/>
          <p:cNvSpPr/>
          <p:nvPr/>
        </p:nvSpPr>
        <p:spPr>
          <a:xfrm rot="10800000">
            <a:off x="53" y="4839525"/>
            <a:ext cx="885300" cy="64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22"/>
          <p:cNvSpPr txBox="1">
            <a:spLocks noGrp="1"/>
          </p:cNvSpPr>
          <p:nvPr>
            <p:ph type="title"/>
          </p:nvPr>
        </p:nvSpPr>
        <p:spPr>
          <a:xfrm>
            <a:off x="4028450" y="1653638"/>
            <a:ext cx="3847800" cy="55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42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53" name="Google Shape;253;p22"/>
          <p:cNvSpPr txBox="1">
            <a:spLocks noGrp="1"/>
          </p:cNvSpPr>
          <p:nvPr>
            <p:ph type="subTitle" idx="1"/>
          </p:nvPr>
        </p:nvSpPr>
        <p:spPr>
          <a:xfrm>
            <a:off x="4028450" y="2173167"/>
            <a:ext cx="3847800" cy="146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2"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0" name="Google Shape;270;p24"/>
          <p:cNvGrpSpPr/>
          <p:nvPr/>
        </p:nvGrpSpPr>
        <p:grpSpPr>
          <a:xfrm>
            <a:off x="-72" y="3450175"/>
            <a:ext cx="9142417" cy="1693325"/>
            <a:chOff x="-72" y="3450175"/>
            <a:chExt cx="9142417" cy="1693325"/>
          </a:xfrm>
        </p:grpSpPr>
        <p:sp>
          <p:nvSpPr>
            <p:cNvPr id="271" name="Google Shape;271;p24"/>
            <p:cNvSpPr/>
            <p:nvPr/>
          </p:nvSpPr>
          <p:spPr>
            <a:xfrm flipH="1">
              <a:off x="154" y="3450175"/>
              <a:ext cx="183300" cy="1693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24"/>
            <p:cNvSpPr/>
            <p:nvPr/>
          </p:nvSpPr>
          <p:spPr>
            <a:xfrm flipH="1">
              <a:off x="-72" y="4896275"/>
              <a:ext cx="1383000" cy="64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24"/>
            <p:cNvSpPr/>
            <p:nvPr/>
          </p:nvSpPr>
          <p:spPr>
            <a:xfrm flipH="1">
              <a:off x="52" y="4658025"/>
              <a:ext cx="451500" cy="64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24"/>
            <p:cNvSpPr/>
            <p:nvPr/>
          </p:nvSpPr>
          <p:spPr>
            <a:xfrm flipH="1">
              <a:off x="125" y="4419775"/>
              <a:ext cx="563400" cy="64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24"/>
            <p:cNvSpPr/>
            <p:nvPr/>
          </p:nvSpPr>
          <p:spPr>
            <a:xfrm flipH="1">
              <a:off x="7711500" y="4804200"/>
              <a:ext cx="1430700" cy="3393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24"/>
            <p:cNvSpPr/>
            <p:nvPr/>
          </p:nvSpPr>
          <p:spPr>
            <a:xfrm>
              <a:off x="8768845" y="4419483"/>
              <a:ext cx="373500" cy="64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24"/>
            <p:cNvSpPr/>
            <p:nvPr/>
          </p:nvSpPr>
          <p:spPr>
            <a:xfrm>
              <a:off x="8649754" y="4910661"/>
              <a:ext cx="408900" cy="64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24"/>
            <p:cNvSpPr/>
            <p:nvPr/>
          </p:nvSpPr>
          <p:spPr>
            <a:xfrm>
              <a:off x="8012083" y="4665075"/>
              <a:ext cx="969300" cy="64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9" name="Google Shape;279;p24"/>
          <p:cNvSpPr txBox="1">
            <a:spLocks noGrp="1"/>
          </p:cNvSpPr>
          <p:nvPr>
            <p:ph type="title"/>
          </p:nvPr>
        </p:nvSpPr>
        <p:spPr>
          <a:xfrm>
            <a:off x="758775" y="375121"/>
            <a:ext cx="7626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80" name="Google Shape;280;p24"/>
          <p:cNvSpPr txBox="1">
            <a:spLocks noGrp="1"/>
          </p:cNvSpPr>
          <p:nvPr>
            <p:ph type="title" idx="2" hasCustomPrompt="1"/>
          </p:nvPr>
        </p:nvSpPr>
        <p:spPr>
          <a:xfrm>
            <a:off x="3955364" y="1869426"/>
            <a:ext cx="1233300" cy="53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81" name="Google Shape;281;p24"/>
          <p:cNvSpPr txBox="1">
            <a:spLocks noGrp="1"/>
          </p:cNvSpPr>
          <p:nvPr>
            <p:ph type="title" idx="3"/>
          </p:nvPr>
        </p:nvSpPr>
        <p:spPr>
          <a:xfrm>
            <a:off x="3312613" y="2291250"/>
            <a:ext cx="2518800" cy="53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82" name="Google Shape;282;p24"/>
          <p:cNvSpPr txBox="1">
            <a:spLocks noGrp="1"/>
          </p:cNvSpPr>
          <p:nvPr>
            <p:ph type="title" idx="4"/>
          </p:nvPr>
        </p:nvSpPr>
        <p:spPr>
          <a:xfrm>
            <a:off x="3312611" y="2746650"/>
            <a:ext cx="25188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 b="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283" name="Google Shape;283;p24"/>
          <p:cNvSpPr txBox="1">
            <a:spLocks noGrp="1"/>
          </p:cNvSpPr>
          <p:nvPr>
            <p:ph type="title" idx="5" hasCustomPrompt="1"/>
          </p:nvPr>
        </p:nvSpPr>
        <p:spPr>
          <a:xfrm>
            <a:off x="1206280" y="1869426"/>
            <a:ext cx="1233300" cy="53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84" name="Google Shape;284;p24"/>
          <p:cNvSpPr txBox="1">
            <a:spLocks noGrp="1"/>
          </p:cNvSpPr>
          <p:nvPr>
            <p:ph type="title" idx="6"/>
          </p:nvPr>
        </p:nvSpPr>
        <p:spPr>
          <a:xfrm>
            <a:off x="563625" y="2291250"/>
            <a:ext cx="2518800" cy="53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85" name="Google Shape;285;p24"/>
          <p:cNvSpPr txBox="1">
            <a:spLocks noGrp="1"/>
          </p:cNvSpPr>
          <p:nvPr>
            <p:ph type="title" idx="7"/>
          </p:nvPr>
        </p:nvSpPr>
        <p:spPr>
          <a:xfrm>
            <a:off x="563525" y="2746650"/>
            <a:ext cx="25188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 b="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286" name="Google Shape;286;p24"/>
          <p:cNvSpPr txBox="1">
            <a:spLocks noGrp="1"/>
          </p:cNvSpPr>
          <p:nvPr>
            <p:ph type="title" idx="8" hasCustomPrompt="1"/>
          </p:nvPr>
        </p:nvSpPr>
        <p:spPr>
          <a:xfrm>
            <a:off x="6704447" y="1869426"/>
            <a:ext cx="1233300" cy="53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87" name="Google Shape;287;p24"/>
          <p:cNvSpPr txBox="1">
            <a:spLocks noGrp="1"/>
          </p:cNvSpPr>
          <p:nvPr>
            <p:ph type="title" idx="9"/>
          </p:nvPr>
        </p:nvSpPr>
        <p:spPr>
          <a:xfrm>
            <a:off x="6061625" y="2291250"/>
            <a:ext cx="2518800" cy="53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88" name="Google Shape;288;p24"/>
          <p:cNvSpPr txBox="1">
            <a:spLocks noGrp="1"/>
          </p:cNvSpPr>
          <p:nvPr>
            <p:ph type="title" idx="13"/>
          </p:nvPr>
        </p:nvSpPr>
        <p:spPr>
          <a:xfrm>
            <a:off x="6061698" y="2746650"/>
            <a:ext cx="25188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 b="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5_1"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9" name="Google Shape;449;p33"/>
          <p:cNvGrpSpPr/>
          <p:nvPr/>
        </p:nvGrpSpPr>
        <p:grpSpPr>
          <a:xfrm>
            <a:off x="70" y="0"/>
            <a:ext cx="9145887" cy="5143500"/>
            <a:chOff x="70" y="0"/>
            <a:chExt cx="9145887" cy="5143500"/>
          </a:xfrm>
        </p:grpSpPr>
        <p:sp>
          <p:nvSpPr>
            <p:cNvPr id="450" name="Google Shape;450;p33"/>
            <p:cNvSpPr/>
            <p:nvPr/>
          </p:nvSpPr>
          <p:spPr>
            <a:xfrm rot="10800000" flipH="1">
              <a:off x="7715249" y="0"/>
              <a:ext cx="1430700" cy="3393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33"/>
            <p:cNvSpPr/>
            <p:nvPr/>
          </p:nvSpPr>
          <p:spPr>
            <a:xfrm flipH="1">
              <a:off x="100" y="4804200"/>
              <a:ext cx="2222400" cy="3393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33"/>
            <p:cNvSpPr/>
            <p:nvPr/>
          </p:nvSpPr>
          <p:spPr>
            <a:xfrm rot="10800000">
              <a:off x="8248050" y="178472"/>
              <a:ext cx="897900" cy="64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33"/>
            <p:cNvSpPr/>
            <p:nvPr/>
          </p:nvSpPr>
          <p:spPr>
            <a:xfrm>
              <a:off x="70" y="4419483"/>
              <a:ext cx="373500" cy="64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33"/>
            <p:cNvSpPr/>
            <p:nvPr/>
          </p:nvSpPr>
          <p:spPr>
            <a:xfrm>
              <a:off x="415934" y="4910650"/>
              <a:ext cx="2674500" cy="64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33"/>
            <p:cNvSpPr/>
            <p:nvPr/>
          </p:nvSpPr>
          <p:spPr>
            <a:xfrm>
              <a:off x="228756" y="4665075"/>
              <a:ext cx="235800" cy="64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33"/>
            <p:cNvSpPr/>
            <p:nvPr/>
          </p:nvSpPr>
          <p:spPr>
            <a:xfrm rot="10800000">
              <a:off x="8681550" y="416725"/>
              <a:ext cx="464400" cy="64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33"/>
            <p:cNvSpPr/>
            <p:nvPr/>
          </p:nvSpPr>
          <p:spPr>
            <a:xfrm flipH="1">
              <a:off x="8770500" y="4804200"/>
              <a:ext cx="373500" cy="3393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33"/>
            <p:cNvSpPr/>
            <p:nvPr/>
          </p:nvSpPr>
          <p:spPr>
            <a:xfrm>
              <a:off x="8681557" y="4910650"/>
              <a:ext cx="464400" cy="64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33"/>
            <p:cNvSpPr/>
            <p:nvPr/>
          </p:nvSpPr>
          <p:spPr>
            <a:xfrm>
              <a:off x="8910156" y="4665075"/>
              <a:ext cx="235800" cy="64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60" name="Google Shape;460;p33"/>
            <p:cNvGrpSpPr/>
            <p:nvPr/>
          </p:nvGrpSpPr>
          <p:grpSpPr>
            <a:xfrm>
              <a:off x="8246106" y="178472"/>
              <a:ext cx="897900" cy="302453"/>
              <a:chOff x="8246106" y="178472"/>
              <a:chExt cx="897900" cy="302453"/>
            </a:xfrm>
          </p:grpSpPr>
          <p:sp>
            <p:nvSpPr>
              <p:cNvPr id="461" name="Google Shape;461;p33"/>
              <p:cNvSpPr/>
              <p:nvPr/>
            </p:nvSpPr>
            <p:spPr>
              <a:xfrm rot="10800000" flipH="1">
                <a:off x="8246106" y="178472"/>
                <a:ext cx="897900" cy="642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" name="Google Shape;462;p33"/>
              <p:cNvSpPr/>
              <p:nvPr/>
            </p:nvSpPr>
            <p:spPr>
              <a:xfrm rot="10800000" flipH="1">
                <a:off x="8679606" y="416725"/>
                <a:ext cx="464400" cy="642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5_1_1"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4" name="Google Shape;464;p34"/>
          <p:cNvGrpSpPr/>
          <p:nvPr/>
        </p:nvGrpSpPr>
        <p:grpSpPr>
          <a:xfrm>
            <a:off x="-2070" y="0"/>
            <a:ext cx="9146076" cy="5143500"/>
            <a:chOff x="-2070" y="0"/>
            <a:chExt cx="9146076" cy="5143500"/>
          </a:xfrm>
        </p:grpSpPr>
        <p:sp>
          <p:nvSpPr>
            <p:cNvPr id="465" name="Google Shape;465;p34"/>
            <p:cNvSpPr/>
            <p:nvPr/>
          </p:nvSpPr>
          <p:spPr>
            <a:xfrm rot="10800000">
              <a:off x="-2070" y="0"/>
              <a:ext cx="411300" cy="3393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34"/>
            <p:cNvSpPr/>
            <p:nvPr/>
          </p:nvSpPr>
          <p:spPr>
            <a:xfrm rot="10800000" flipH="1">
              <a:off x="-1944" y="178472"/>
              <a:ext cx="897900" cy="64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34"/>
            <p:cNvSpPr/>
            <p:nvPr/>
          </p:nvSpPr>
          <p:spPr>
            <a:xfrm rot="10800000" flipH="1">
              <a:off x="-1944" y="416725"/>
              <a:ext cx="464400" cy="64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34"/>
            <p:cNvSpPr/>
            <p:nvPr/>
          </p:nvSpPr>
          <p:spPr>
            <a:xfrm>
              <a:off x="-44" y="4804200"/>
              <a:ext cx="3118500" cy="3393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34"/>
            <p:cNvSpPr/>
            <p:nvPr/>
          </p:nvSpPr>
          <p:spPr>
            <a:xfrm flipH="1">
              <a:off x="-1947" y="4910650"/>
              <a:ext cx="1533000" cy="64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34"/>
            <p:cNvSpPr/>
            <p:nvPr/>
          </p:nvSpPr>
          <p:spPr>
            <a:xfrm flipH="1">
              <a:off x="-2000" y="4665075"/>
              <a:ext cx="524100" cy="64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34"/>
            <p:cNvSpPr/>
            <p:nvPr/>
          </p:nvSpPr>
          <p:spPr>
            <a:xfrm flipH="1">
              <a:off x="2770850" y="5010800"/>
              <a:ext cx="524100" cy="64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34"/>
            <p:cNvSpPr/>
            <p:nvPr/>
          </p:nvSpPr>
          <p:spPr>
            <a:xfrm>
              <a:off x="6025506" y="4804200"/>
              <a:ext cx="3118500" cy="3393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4"/>
            <p:cNvSpPr/>
            <p:nvPr/>
          </p:nvSpPr>
          <p:spPr>
            <a:xfrm rot="10800000">
              <a:off x="8889904" y="4658025"/>
              <a:ext cx="254100" cy="64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4"/>
            <p:cNvSpPr/>
            <p:nvPr/>
          </p:nvSpPr>
          <p:spPr>
            <a:xfrm rot="10800000">
              <a:off x="8339696" y="4896275"/>
              <a:ext cx="804300" cy="64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4"/>
            <p:cNvSpPr/>
            <p:nvPr/>
          </p:nvSpPr>
          <p:spPr>
            <a:xfrm>
              <a:off x="8732706" y="1170600"/>
              <a:ext cx="411300" cy="3393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34"/>
            <p:cNvSpPr/>
            <p:nvPr/>
          </p:nvSpPr>
          <p:spPr>
            <a:xfrm rot="10800000">
              <a:off x="8889904" y="1250200"/>
              <a:ext cx="254100" cy="64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58775" y="375121"/>
            <a:ext cx="7626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 Black"/>
              <a:buNone/>
              <a:defRPr sz="2800">
                <a:solidFill>
                  <a:schemeClr val="dk1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 Black"/>
              <a:buNone/>
              <a:defRPr sz="2800">
                <a:solidFill>
                  <a:schemeClr val="dk1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 Black"/>
              <a:buNone/>
              <a:defRPr sz="2800">
                <a:solidFill>
                  <a:schemeClr val="dk1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 Black"/>
              <a:buNone/>
              <a:defRPr sz="2800">
                <a:solidFill>
                  <a:schemeClr val="dk1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 Black"/>
              <a:buNone/>
              <a:defRPr sz="2800">
                <a:solidFill>
                  <a:schemeClr val="dk1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 Black"/>
              <a:buNone/>
              <a:defRPr sz="2800">
                <a:solidFill>
                  <a:schemeClr val="dk1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 Black"/>
              <a:buNone/>
              <a:defRPr sz="2800">
                <a:solidFill>
                  <a:schemeClr val="dk1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 Black"/>
              <a:buNone/>
              <a:defRPr sz="2800">
                <a:solidFill>
                  <a:schemeClr val="dk1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 Black"/>
              <a:buNone/>
              <a:defRPr sz="2800">
                <a:solidFill>
                  <a:schemeClr val="dk1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58775" y="1434450"/>
            <a:ext cx="7626300" cy="31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●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○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■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●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○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■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●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○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■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8" r:id="rId3"/>
    <p:sldLayoutId id="2147483659" r:id="rId4"/>
    <p:sldLayoutId id="2147483663" r:id="rId5"/>
    <p:sldLayoutId id="2147483668" r:id="rId6"/>
    <p:sldLayoutId id="2147483670" r:id="rId7"/>
    <p:sldLayoutId id="2147483679" r:id="rId8"/>
    <p:sldLayoutId id="2147483680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38"/>
          <p:cNvSpPr txBox="1">
            <a:spLocks noGrp="1"/>
          </p:cNvSpPr>
          <p:nvPr>
            <p:ph type="ctrTitle"/>
          </p:nvPr>
        </p:nvSpPr>
        <p:spPr>
          <a:xfrm>
            <a:off x="904375" y="1086550"/>
            <a:ext cx="5564100" cy="2499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 err="1">
                <a:solidFill>
                  <a:schemeClr val="dk1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Predicción</a:t>
            </a:r>
            <a:r>
              <a:rPr lang="de" dirty="0">
                <a:solidFill>
                  <a:schemeClr val="dk1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 de </a:t>
            </a:r>
            <a:r>
              <a:rPr lang="de" dirty="0" err="1">
                <a:solidFill>
                  <a:schemeClr val="dk1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Enfermedades</a:t>
            </a:r>
            <a:r>
              <a:rPr lang="de" dirty="0">
                <a:solidFill>
                  <a:schemeClr val="dk1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 </a:t>
            </a:r>
            <a:r>
              <a:rPr lang="de" dirty="0" err="1">
                <a:solidFill>
                  <a:schemeClr val="dk1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Cardiacas</a:t>
            </a:r>
            <a:endParaRPr dirty="0">
              <a:solidFill>
                <a:schemeClr val="accent2"/>
              </a:solidFill>
              <a:latin typeface="Merriweather Black"/>
              <a:ea typeface="Merriweather Black"/>
              <a:cs typeface="Merriweather Black"/>
              <a:sym typeface="Merriweather Black"/>
            </a:endParaRPr>
          </a:p>
        </p:txBody>
      </p:sp>
      <p:sp>
        <p:nvSpPr>
          <p:cNvPr id="488" name="Google Shape;488;p38"/>
          <p:cNvSpPr txBox="1">
            <a:spLocks noGrp="1"/>
          </p:cNvSpPr>
          <p:nvPr>
            <p:ph type="subTitle" idx="1"/>
          </p:nvPr>
        </p:nvSpPr>
        <p:spPr>
          <a:xfrm>
            <a:off x="904375" y="3499375"/>
            <a:ext cx="5564100" cy="52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400" dirty="0"/>
              <a:t>Alejandra </a:t>
            </a:r>
            <a:r>
              <a:rPr lang="de" sz="1400" dirty="0" err="1"/>
              <a:t>Erazo</a:t>
            </a:r>
            <a:endParaRPr lang="de"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400" dirty="0"/>
              <a:t>Juliana Mendoza</a:t>
            </a:r>
            <a:endParaRPr sz="1400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A6294902-1704-50D0-EEBB-8E07AF12F4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3563" y="2261062"/>
            <a:ext cx="1733572" cy="226733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39"/>
          <p:cNvSpPr txBox="1">
            <a:spLocks noGrp="1"/>
          </p:cNvSpPr>
          <p:nvPr>
            <p:ph type="title"/>
          </p:nvPr>
        </p:nvSpPr>
        <p:spPr>
          <a:xfrm>
            <a:off x="758775" y="375121"/>
            <a:ext cx="7626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 err="1"/>
              <a:t>Selección</a:t>
            </a:r>
            <a:r>
              <a:rPr lang="de" dirty="0"/>
              <a:t> de Variables</a:t>
            </a:r>
            <a:endParaRPr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449B23CD-8D85-5096-F394-36AB0B95E976}"/>
              </a:ext>
            </a:extLst>
          </p:cNvPr>
          <p:cNvSpPr txBox="1"/>
          <p:nvPr/>
        </p:nvSpPr>
        <p:spPr>
          <a:xfrm>
            <a:off x="8704478" y="4589538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D06C9F6-C56E-F84A-A14A-8801836B09E1}" type="slidenum">
              <a:rPr lang="es-ES_tradnl" smtClean="0"/>
              <a:t>10</a:t>
            </a:fld>
            <a:endParaRPr lang="es-ES_tradnl" dirty="0"/>
          </a:p>
        </p:txBody>
      </p:sp>
      <p:sp>
        <p:nvSpPr>
          <p:cNvPr id="4" name="Google Shape;501;p40">
            <a:extLst>
              <a:ext uri="{FF2B5EF4-FFF2-40B4-BE49-F238E27FC236}">
                <a16:creationId xmlns:a16="http://schemas.microsoft.com/office/drawing/2014/main" id="{1648F4A0-2CCA-7D01-62C0-7D4A47AFD0F8}"/>
              </a:ext>
            </a:extLst>
          </p:cNvPr>
          <p:cNvSpPr txBox="1">
            <a:spLocks/>
          </p:cNvSpPr>
          <p:nvPr/>
        </p:nvSpPr>
        <p:spPr>
          <a:xfrm>
            <a:off x="3986065" y="947821"/>
            <a:ext cx="1171717" cy="53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CO" sz="1800" dirty="0" err="1">
                <a:solidFill>
                  <a:schemeClr val="dk1"/>
                </a:solidFill>
                <a:latin typeface="Merriweather Black"/>
                <a:cs typeface="Merriweather Black"/>
              </a:rPr>
              <a:t>Oldpeak</a:t>
            </a:r>
            <a:endParaRPr lang="es-CO" sz="1800" dirty="0">
              <a:solidFill>
                <a:schemeClr val="dk1"/>
              </a:solidFill>
              <a:latin typeface="Merriweather Black"/>
              <a:cs typeface="Merriweather Black"/>
              <a:sym typeface="Inter ExtraBold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B35AED7F-3949-680C-C165-69EEE2DB3C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956" y="1686775"/>
            <a:ext cx="7929056" cy="2620585"/>
          </a:xfrm>
          <a:prstGeom prst="rect">
            <a:avLst/>
          </a:prstGeom>
        </p:spPr>
      </p:pic>
      <p:sp>
        <p:nvSpPr>
          <p:cNvPr id="8" name="Elipse 7">
            <a:extLst>
              <a:ext uri="{FF2B5EF4-FFF2-40B4-BE49-F238E27FC236}">
                <a16:creationId xmlns:a16="http://schemas.microsoft.com/office/drawing/2014/main" id="{A3D473FC-9DE7-1FAF-B4F8-C494518C8E81}"/>
              </a:ext>
            </a:extLst>
          </p:cNvPr>
          <p:cNvSpPr/>
          <p:nvPr/>
        </p:nvSpPr>
        <p:spPr>
          <a:xfrm>
            <a:off x="5157782" y="3796668"/>
            <a:ext cx="893730" cy="648393"/>
          </a:xfrm>
          <a:prstGeom prst="ellips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5C675DF2-BA02-C470-F499-A5B356B335AA}"/>
              </a:ext>
            </a:extLst>
          </p:cNvPr>
          <p:cNvSpPr/>
          <p:nvPr/>
        </p:nvSpPr>
        <p:spPr>
          <a:xfrm>
            <a:off x="7748934" y="3796668"/>
            <a:ext cx="893730" cy="648393"/>
          </a:xfrm>
          <a:prstGeom prst="ellips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794842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39"/>
          <p:cNvSpPr txBox="1">
            <a:spLocks noGrp="1"/>
          </p:cNvSpPr>
          <p:nvPr>
            <p:ph type="title"/>
          </p:nvPr>
        </p:nvSpPr>
        <p:spPr>
          <a:xfrm>
            <a:off x="758775" y="375121"/>
            <a:ext cx="7626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 err="1"/>
              <a:t>Selección</a:t>
            </a:r>
            <a:r>
              <a:rPr lang="de" dirty="0"/>
              <a:t> de Variables</a:t>
            </a:r>
            <a:endParaRPr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449B23CD-8D85-5096-F394-36AB0B95E976}"/>
              </a:ext>
            </a:extLst>
          </p:cNvPr>
          <p:cNvSpPr txBox="1"/>
          <p:nvPr/>
        </p:nvSpPr>
        <p:spPr>
          <a:xfrm>
            <a:off x="8704478" y="4589538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D06C9F6-C56E-F84A-A14A-8801836B09E1}" type="slidenum">
              <a:rPr lang="es-ES_tradnl" smtClean="0"/>
              <a:t>11</a:t>
            </a:fld>
            <a:endParaRPr lang="es-ES_tradnl" dirty="0"/>
          </a:p>
        </p:txBody>
      </p:sp>
      <p:sp>
        <p:nvSpPr>
          <p:cNvPr id="4" name="Google Shape;501;p40">
            <a:extLst>
              <a:ext uri="{FF2B5EF4-FFF2-40B4-BE49-F238E27FC236}">
                <a16:creationId xmlns:a16="http://schemas.microsoft.com/office/drawing/2014/main" id="{1648F4A0-2CCA-7D01-62C0-7D4A47AFD0F8}"/>
              </a:ext>
            </a:extLst>
          </p:cNvPr>
          <p:cNvSpPr txBox="1">
            <a:spLocks/>
          </p:cNvSpPr>
          <p:nvPr/>
        </p:nvSpPr>
        <p:spPr>
          <a:xfrm>
            <a:off x="3986066" y="881161"/>
            <a:ext cx="1171717" cy="53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CO" sz="1800" dirty="0">
                <a:solidFill>
                  <a:schemeClr val="dk1"/>
                </a:solidFill>
                <a:latin typeface="Merriweather Black"/>
                <a:cs typeface="Merriweather Black"/>
              </a:rPr>
              <a:t>Edad</a:t>
            </a:r>
            <a:endParaRPr lang="es-CO" sz="1800" dirty="0">
              <a:solidFill>
                <a:schemeClr val="dk1"/>
              </a:solidFill>
              <a:latin typeface="Merriweather Black"/>
              <a:cs typeface="Merriweather Black"/>
              <a:sym typeface="Inter ExtraBold"/>
            </a:endParaRPr>
          </a:p>
        </p:txBody>
      </p:sp>
      <p:sp>
        <p:nvSpPr>
          <p:cNvPr id="5" name="Google Shape;517;p41">
            <a:extLst>
              <a:ext uri="{FF2B5EF4-FFF2-40B4-BE49-F238E27FC236}">
                <a16:creationId xmlns:a16="http://schemas.microsoft.com/office/drawing/2014/main" id="{52958A9C-87FF-5CF4-D24E-69942A8A7714}"/>
              </a:ext>
            </a:extLst>
          </p:cNvPr>
          <p:cNvSpPr txBox="1">
            <a:spLocks/>
          </p:cNvSpPr>
          <p:nvPr/>
        </p:nvSpPr>
        <p:spPr>
          <a:xfrm>
            <a:off x="758776" y="3413785"/>
            <a:ext cx="1701792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Inter"/>
              <a:buAutoNum type="arabicPeriod"/>
              <a:defRPr sz="11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 algn="ctr">
              <a:buFont typeface="Inter"/>
              <a:buNone/>
            </a:pPr>
            <a:r>
              <a:rPr lang="es-ES" sz="1400" dirty="0"/>
              <a:t>Personas mayores</a:t>
            </a:r>
            <a:endParaRPr lang="es-ES" sz="1200" dirty="0"/>
          </a:p>
          <a:p>
            <a:pPr marL="0" indent="0" algn="ctr">
              <a:buFont typeface="Inter"/>
              <a:buNone/>
            </a:pPr>
            <a:endParaRPr lang="es-ES" sz="1600" dirty="0"/>
          </a:p>
        </p:txBody>
      </p:sp>
      <p:sp>
        <p:nvSpPr>
          <p:cNvPr id="16" name="Google Shape;517;p41">
            <a:extLst>
              <a:ext uri="{FF2B5EF4-FFF2-40B4-BE49-F238E27FC236}">
                <a16:creationId xmlns:a16="http://schemas.microsoft.com/office/drawing/2014/main" id="{D18A7E10-6439-CAC5-D811-B77DB7AB4C45}"/>
              </a:ext>
            </a:extLst>
          </p:cNvPr>
          <p:cNvSpPr txBox="1">
            <a:spLocks/>
          </p:cNvSpPr>
          <p:nvPr/>
        </p:nvSpPr>
        <p:spPr>
          <a:xfrm>
            <a:off x="3422478" y="3538244"/>
            <a:ext cx="1824497" cy="859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Inter"/>
              <a:buAutoNum type="arabicPeriod"/>
              <a:defRPr sz="11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 algn="ctr">
              <a:buFont typeface="Inter"/>
              <a:buNone/>
            </a:pPr>
            <a:r>
              <a:rPr lang="es-ES" sz="1400" dirty="0"/>
              <a:t>Reducción de actividad física</a:t>
            </a:r>
            <a:endParaRPr lang="es-ES" sz="1200" dirty="0"/>
          </a:p>
          <a:p>
            <a:pPr marL="0" indent="0" algn="ctr">
              <a:buFont typeface="Inter"/>
              <a:buNone/>
            </a:pPr>
            <a:endParaRPr lang="es-ES" sz="1600" dirty="0"/>
          </a:p>
        </p:txBody>
      </p:sp>
      <p:sp>
        <p:nvSpPr>
          <p:cNvPr id="17" name="Flecha derecha 16">
            <a:extLst>
              <a:ext uri="{FF2B5EF4-FFF2-40B4-BE49-F238E27FC236}">
                <a16:creationId xmlns:a16="http://schemas.microsoft.com/office/drawing/2014/main" id="{EAB33EFD-DDC7-3A6A-D55E-DB74FAB51145}"/>
              </a:ext>
            </a:extLst>
          </p:cNvPr>
          <p:cNvSpPr/>
          <p:nvPr/>
        </p:nvSpPr>
        <p:spPr>
          <a:xfrm>
            <a:off x="5618222" y="2520969"/>
            <a:ext cx="583876" cy="393659"/>
          </a:xfrm>
          <a:prstGeom prst="rightArrow">
            <a:avLst/>
          </a:prstGeom>
          <a:solidFill>
            <a:schemeClr val="tx2">
              <a:lumMod val="90000"/>
            </a:schemeClr>
          </a:solidFill>
          <a:ln>
            <a:solidFill>
              <a:schemeClr val="tx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76DCEB5A-DCAA-FCF7-B65E-28E21D1D41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9867" y="2312911"/>
            <a:ext cx="1971298" cy="1244049"/>
          </a:xfrm>
          <a:prstGeom prst="rect">
            <a:avLst/>
          </a:prstGeom>
        </p:spPr>
      </p:pic>
      <p:sp>
        <p:nvSpPr>
          <p:cNvPr id="20" name="Google Shape;517;p41">
            <a:extLst>
              <a:ext uri="{FF2B5EF4-FFF2-40B4-BE49-F238E27FC236}">
                <a16:creationId xmlns:a16="http://schemas.microsoft.com/office/drawing/2014/main" id="{5ED937F1-9025-330A-44CD-8F829860DD84}"/>
              </a:ext>
            </a:extLst>
          </p:cNvPr>
          <p:cNvSpPr txBox="1">
            <a:spLocks/>
          </p:cNvSpPr>
          <p:nvPr/>
        </p:nvSpPr>
        <p:spPr>
          <a:xfrm>
            <a:off x="6369867" y="1453861"/>
            <a:ext cx="1843107" cy="859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Inter"/>
              <a:buAutoNum type="arabicPeriod"/>
              <a:defRPr sz="11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 algn="ctr">
              <a:buFont typeface="Inter"/>
              <a:buNone/>
            </a:pPr>
            <a:r>
              <a:rPr lang="es-ES" sz="1400" dirty="0"/>
              <a:t>Aumento en la concentración de triglicéridos</a:t>
            </a:r>
            <a:endParaRPr lang="es-ES" sz="1200" dirty="0"/>
          </a:p>
          <a:p>
            <a:pPr marL="0" indent="0" algn="ctr">
              <a:buFont typeface="Inter"/>
              <a:buNone/>
            </a:pPr>
            <a:endParaRPr lang="es-ES" sz="1600" dirty="0"/>
          </a:p>
        </p:txBody>
      </p:sp>
      <p:sp>
        <p:nvSpPr>
          <p:cNvPr id="21" name="Google Shape;517;p41">
            <a:extLst>
              <a:ext uri="{FF2B5EF4-FFF2-40B4-BE49-F238E27FC236}">
                <a16:creationId xmlns:a16="http://schemas.microsoft.com/office/drawing/2014/main" id="{CF659C85-3C67-0DE1-5642-3A47A7863D8D}"/>
              </a:ext>
            </a:extLst>
          </p:cNvPr>
          <p:cNvSpPr txBox="1">
            <a:spLocks/>
          </p:cNvSpPr>
          <p:nvPr/>
        </p:nvSpPr>
        <p:spPr>
          <a:xfrm>
            <a:off x="6369867" y="3591963"/>
            <a:ext cx="1971298" cy="859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Inter"/>
              <a:buAutoNum type="arabicPeriod"/>
              <a:defRPr sz="11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 algn="ctr">
              <a:buFont typeface="Inter"/>
              <a:buNone/>
            </a:pPr>
            <a:r>
              <a:rPr lang="es-ES" sz="1400" dirty="0"/>
              <a:t>Disminución de HDL</a:t>
            </a:r>
          </a:p>
          <a:p>
            <a:pPr marL="0" indent="0" algn="ctr">
              <a:buFont typeface="Inter"/>
              <a:buNone/>
            </a:pPr>
            <a:r>
              <a:rPr lang="es-ES" sz="1400" dirty="0"/>
              <a:t>Aumento de LDL</a:t>
            </a:r>
            <a:endParaRPr lang="es-ES" sz="1200" dirty="0"/>
          </a:p>
          <a:p>
            <a:pPr marL="0" indent="0" algn="ctr">
              <a:buFont typeface="Inter"/>
              <a:buNone/>
            </a:pPr>
            <a:endParaRPr lang="es-ES" sz="1600" dirty="0"/>
          </a:p>
        </p:txBody>
      </p:sp>
      <p:pic>
        <p:nvPicPr>
          <p:cNvPr id="26" name="Imagen 25">
            <a:extLst>
              <a:ext uri="{FF2B5EF4-FFF2-40B4-BE49-F238E27FC236}">
                <a16:creationId xmlns:a16="http://schemas.microsoft.com/office/drawing/2014/main" id="{2169EDB8-B854-B7B2-AFF0-BC92C153E2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6392" y="1837556"/>
            <a:ext cx="1243196" cy="1578749"/>
          </a:xfrm>
          <a:prstGeom prst="rect">
            <a:avLst/>
          </a:prstGeom>
        </p:spPr>
      </p:pic>
      <p:sp>
        <p:nvSpPr>
          <p:cNvPr id="27" name="Flecha derecha 26">
            <a:extLst>
              <a:ext uri="{FF2B5EF4-FFF2-40B4-BE49-F238E27FC236}">
                <a16:creationId xmlns:a16="http://schemas.microsoft.com/office/drawing/2014/main" id="{1038FE82-7117-D5C6-1330-F027C203C300}"/>
              </a:ext>
            </a:extLst>
          </p:cNvPr>
          <p:cNvSpPr/>
          <p:nvPr/>
        </p:nvSpPr>
        <p:spPr>
          <a:xfrm>
            <a:off x="2467357" y="2520968"/>
            <a:ext cx="583876" cy="393659"/>
          </a:xfrm>
          <a:prstGeom prst="rightArrow">
            <a:avLst/>
          </a:prstGeom>
          <a:solidFill>
            <a:schemeClr val="tx2">
              <a:lumMod val="90000"/>
            </a:schemeClr>
          </a:solidFill>
          <a:ln>
            <a:solidFill>
              <a:schemeClr val="tx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29" name="Imagen 28">
            <a:extLst>
              <a:ext uri="{FF2B5EF4-FFF2-40B4-BE49-F238E27FC236}">
                <a16:creationId xmlns:a16="http://schemas.microsoft.com/office/drawing/2014/main" id="{3366DA43-1F4B-7576-099B-C96B85C356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17877" y="1734340"/>
            <a:ext cx="1633701" cy="1679445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78B62B65-7D72-F90A-2864-4B1437892630}"/>
              </a:ext>
            </a:extLst>
          </p:cNvPr>
          <p:cNvSpPr txBox="1"/>
          <p:nvPr/>
        </p:nvSpPr>
        <p:spPr>
          <a:xfrm>
            <a:off x="263963" y="4712649"/>
            <a:ext cx="76263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06400" indent="-406400"/>
            <a:r>
              <a:rPr lang="en-US" sz="900" dirty="0"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H. </a:t>
            </a:r>
            <a:r>
              <a:rPr lang="en-US" sz="900" dirty="0" err="1"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Roshanmehr</a:t>
            </a:r>
            <a:r>
              <a:rPr lang="en-US" sz="900" dirty="0"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M. Rostami, M. </a:t>
            </a:r>
            <a:r>
              <a:rPr lang="en-US" sz="900" dirty="0" err="1"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Seyedtabib</a:t>
            </a:r>
            <a:r>
              <a:rPr lang="en-US" sz="900" dirty="0"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and N. </a:t>
            </a:r>
            <a:r>
              <a:rPr lang="en-US" sz="900" dirty="0" err="1"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Kamyar</a:t>
            </a:r>
            <a:r>
              <a:rPr lang="en-US" sz="900" dirty="0"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“Determination of Fasting Blood Sugar and Cholesterol Levels in </a:t>
            </a:r>
            <a:r>
              <a:rPr lang="en-US" sz="900" dirty="0" err="1"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Gotvand</a:t>
            </a:r>
            <a:r>
              <a:rPr lang="en-US" sz="900" dirty="0"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City,” </a:t>
            </a:r>
            <a:r>
              <a:rPr lang="en-US" sz="900" i="1" dirty="0"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Int. J. Med. Lab.</a:t>
            </a:r>
            <a:r>
              <a:rPr lang="en-US" sz="900" dirty="0"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vol. 7, no. 4, pp. 267–279, 2020, </a:t>
            </a:r>
            <a:r>
              <a:rPr lang="en-US" sz="900" dirty="0" err="1"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doi</a:t>
            </a:r>
            <a:r>
              <a:rPr lang="en-US" sz="900" dirty="0"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 10.18502/ijml.v7i4.4797.</a:t>
            </a:r>
            <a:endParaRPr lang="es-CO" sz="900" dirty="0">
              <a:solidFill>
                <a:schemeClr val="tx2">
                  <a:lumMod val="50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94224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39"/>
          <p:cNvSpPr txBox="1">
            <a:spLocks noGrp="1"/>
          </p:cNvSpPr>
          <p:nvPr>
            <p:ph type="title"/>
          </p:nvPr>
        </p:nvSpPr>
        <p:spPr>
          <a:xfrm>
            <a:off x="758775" y="375121"/>
            <a:ext cx="7626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 err="1"/>
              <a:t>Selección</a:t>
            </a:r>
            <a:r>
              <a:rPr lang="de" dirty="0"/>
              <a:t> de Variables</a:t>
            </a:r>
            <a:endParaRPr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449B23CD-8D85-5096-F394-36AB0B95E976}"/>
              </a:ext>
            </a:extLst>
          </p:cNvPr>
          <p:cNvSpPr txBox="1"/>
          <p:nvPr/>
        </p:nvSpPr>
        <p:spPr>
          <a:xfrm>
            <a:off x="8704478" y="4589538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D06C9F6-C56E-F84A-A14A-8801836B09E1}" type="slidenum">
              <a:rPr lang="es-ES_tradnl" smtClean="0"/>
              <a:t>12</a:t>
            </a:fld>
            <a:endParaRPr lang="es-ES_tradnl" dirty="0"/>
          </a:p>
        </p:txBody>
      </p:sp>
      <p:sp>
        <p:nvSpPr>
          <p:cNvPr id="4" name="Google Shape;501;p40">
            <a:extLst>
              <a:ext uri="{FF2B5EF4-FFF2-40B4-BE49-F238E27FC236}">
                <a16:creationId xmlns:a16="http://schemas.microsoft.com/office/drawing/2014/main" id="{1648F4A0-2CCA-7D01-62C0-7D4A47AFD0F8}"/>
              </a:ext>
            </a:extLst>
          </p:cNvPr>
          <p:cNvSpPr txBox="1">
            <a:spLocks/>
          </p:cNvSpPr>
          <p:nvPr/>
        </p:nvSpPr>
        <p:spPr>
          <a:xfrm>
            <a:off x="3986066" y="881161"/>
            <a:ext cx="1171717" cy="53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CO" sz="1800" dirty="0">
                <a:solidFill>
                  <a:schemeClr val="dk1"/>
                </a:solidFill>
                <a:latin typeface="Merriweather Black"/>
                <a:cs typeface="Merriweather Black"/>
              </a:rPr>
              <a:t>FBS</a:t>
            </a:r>
            <a:endParaRPr lang="es-CO" sz="1800" dirty="0">
              <a:solidFill>
                <a:schemeClr val="dk1"/>
              </a:solidFill>
              <a:latin typeface="Merriweather Black"/>
              <a:cs typeface="Merriweather Black"/>
              <a:sym typeface="Inter ExtraBold"/>
            </a:endParaRPr>
          </a:p>
        </p:txBody>
      </p:sp>
      <p:sp>
        <p:nvSpPr>
          <p:cNvPr id="5" name="Google Shape;517;p41">
            <a:extLst>
              <a:ext uri="{FF2B5EF4-FFF2-40B4-BE49-F238E27FC236}">
                <a16:creationId xmlns:a16="http://schemas.microsoft.com/office/drawing/2014/main" id="{52958A9C-87FF-5CF4-D24E-69942A8A7714}"/>
              </a:ext>
            </a:extLst>
          </p:cNvPr>
          <p:cNvSpPr txBox="1">
            <a:spLocks/>
          </p:cNvSpPr>
          <p:nvPr/>
        </p:nvSpPr>
        <p:spPr>
          <a:xfrm>
            <a:off x="758775" y="3413785"/>
            <a:ext cx="1824497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Inter"/>
              <a:buAutoNum type="arabicPeriod"/>
              <a:defRPr sz="11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 algn="ctr">
              <a:buFont typeface="Inter"/>
              <a:buNone/>
            </a:pPr>
            <a:r>
              <a:rPr lang="es-ES" sz="1400" dirty="0"/>
              <a:t>Glucosa sérica en ayunas</a:t>
            </a:r>
          </a:p>
          <a:p>
            <a:pPr marL="0" indent="0" algn="ctr">
              <a:buFont typeface="Inter"/>
              <a:buNone/>
            </a:pPr>
            <a:r>
              <a:rPr lang="es-ES" sz="1400" dirty="0"/>
              <a:t>&gt; 120 mg/</a:t>
            </a:r>
            <a:r>
              <a:rPr lang="es-ES" sz="1400" dirty="0" err="1"/>
              <a:t>dL</a:t>
            </a:r>
            <a:endParaRPr lang="es-ES" sz="1200" dirty="0"/>
          </a:p>
          <a:p>
            <a:pPr marL="0" indent="0" algn="ctr">
              <a:buFont typeface="Inter"/>
              <a:buNone/>
            </a:pPr>
            <a:endParaRPr lang="es-ES" sz="1600" dirty="0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5D7A00BB-C01A-3649-9E9A-3C17C76125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0606" y="1724881"/>
            <a:ext cx="1542666" cy="1598091"/>
          </a:xfrm>
          <a:prstGeom prst="rect">
            <a:avLst/>
          </a:prstGeom>
        </p:spPr>
      </p:pic>
      <p:sp>
        <p:nvSpPr>
          <p:cNvPr id="13" name="Flecha derecha 12">
            <a:extLst>
              <a:ext uri="{FF2B5EF4-FFF2-40B4-BE49-F238E27FC236}">
                <a16:creationId xmlns:a16="http://schemas.microsoft.com/office/drawing/2014/main" id="{8BFD5BF6-7858-4741-12C1-BD6EA02B9159}"/>
              </a:ext>
            </a:extLst>
          </p:cNvPr>
          <p:cNvSpPr/>
          <p:nvPr/>
        </p:nvSpPr>
        <p:spPr>
          <a:xfrm>
            <a:off x="2583272" y="2520970"/>
            <a:ext cx="583876" cy="393659"/>
          </a:xfrm>
          <a:prstGeom prst="rightArrow">
            <a:avLst/>
          </a:prstGeom>
          <a:solidFill>
            <a:schemeClr val="tx2">
              <a:lumMod val="90000"/>
            </a:schemeClr>
          </a:solidFill>
          <a:ln>
            <a:solidFill>
              <a:schemeClr val="tx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8C3AD7EF-A191-5EFE-BEB8-DCF0107E9B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5900" y="2311704"/>
            <a:ext cx="1971298" cy="996760"/>
          </a:xfrm>
          <a:prstGeom prst="rect">
            <a:avLst/>
          </a:prstGeom>
        </p:spPr>
      </p:pic>
      <p:sp>
        <p:nvSpPr>
          <p:cNvPr id="16" name="Google Shape;517;p41">
            <a:extLst>
              <a:ext uri="{FF2B5EF4-FFF2-40B4-BE49-F238E27FC236}">
                <a16:creationId xmlns:a16="http://schemas.microsoft.com/office/drawing/2014/main" id="{D18A7E10-6439-CAC5-D811-B77DB7AB4C45}"/>
              </a:ext>
            </a:extLst>
          </p:cNvPr>
          <p:cNvSpPr txBox="1">
            <a:spLocks/>
          </p:cNvSpPr>
          <p:nvPr/>
        </p:nvSpPr>
        <p:spPr>
          <a:xfrm>
            <a:off x="3552701" y="3353019"/>
            <a:ext cx="1824497" cy="859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Inter"/>
              <a:buAutoNum type="arabicPeriod"/>
              <a:defRPr sz="11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 algn="ctr">
              <a:buFont typeface="Inter"/>
              <a:buNone/>
            </a:pPr>
            <a:r>
              <a:rPr lang="es-ES" sz="1400" dirty="0"/>
              <a:t>Prediabetes o diabetes mellitus</a:t>
            </a:r>
            <a:endParaRPr lang="es-ES" sz="1200" dirty="0"/>
          </a:p>
          <a:p>
            <a:pPr marL="0" indent="0" algn="ctr">
              <a:buFont typeface="Inter"/>
              <a:buNone/>
            </a:pPr>
            <a:endParaRPr lang="es-ES" sz="1600" dirty="0"/>
          </a:p>
        </p:txBody>
      </p:sp>
      <p:sp>
        <p:nvSpPr>
          <p:cNvPr id="17" name="Flecha derecha 16">
            <a:extLst>
              <a:ext uri="{FF2B5EF4-FFF2-40B4-BE49-F238E27FC236}">
                <a16:creationId xmlns:a16="http://schemas.microsoft.com/office/drawing/2014/main" id="{EAB33EFD-DDC7-3A6A-D55E-DB74FAB51145}"/>
              </a:ext>
            </a:extLst>
          </p:cNvPr>
          <p:cNvSpPr/>
          <p:nvPr/>
        </p:nvSpPr>
        <p:spPr>
          <a:xfrm>
            <a:off x="5618222" y="2520969"/>
            <a:ext cx="583876" cy="393659"/>
          </a:xfrm>
          <a:prstGeom prst="rightArrow">
            <a:avLst/>
          </a:prstGeom>
          <a:solidFill>
            <a:schemeClr val="tx2">
              <a:lumMod val="90000"/>
            </a:schemeClr>
          </a:solidFill>
          <a:ln>
            <a:solidFill>
              <a:schemeClr val="tx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76DCEB5A-DCAA-FCF7-B65E-28E21D1D41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9867" y="2312911"/>
            <a:ext cx="1971298" cy="1244049"/>
          </a:xfrm>
          <a:prstGeom prst="rect">
            <a:avLst/>
          </a:prstGeom>
        </p:spPr>
      </p:pic>
      <p:sp>
        <p:nvSpPr>
          <p:cNvPr id="20" name="Google Shape;517;p41">
            <a:extLst>
              <a:ext uri="{FF2B5EF4-FFF2-40B4-BE49-F238E27FC236}">
                <a16:creationId xmlns:a16="http://schemas.microsoft.com/office/drawing/2014/main" id="{5ED937F1-9025-330A-44CD-8F829860DD84}"/>
              </a:ext>
            </a:extLst>
          </p:cNvPr>
          <p:cNvSpPr txBox="1">
            <a:spLocks/>
          </p:cNvSpPr>
          <p:nvPr/>
        </p:nvSpPr>
        <p:spPr>
          <a:xfrm>
            <a:off x="6369867" y="1453861"/>
            <a:ext cx="1843107" cy="859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Inter"/>
              <a:buAutoNum type="arabicPeriod"/>
              <a:defRPr sz="11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 algn="ctr">
              <a:buFont typeface="Inter"/>
              <a:buNone/>
            </a:pPr>
            <a:r>
              <a:rPr lang="es-ES" sz="1400" dirty="0"/>
              <a:t>Aumento en la concentración de triglicéridos</a:t>
            </a:r>
            <a:endParaRPr lang="es-ES" sz="1200" dirty="0"/>
          </a:p>
          <a:p>
            <a:pPr marL="0" indent="0" algn="ctr">
              <a:buFont typeface="Inter"/>
              <a:buNone/>
            </a:pPr>
            <a:endParaRPr lang="es-ES" sz="1600" dirty="0"/>
          </a:p>
        </p:txBody>
      </p:sp>
      <p:sp>
        <p:nvSpPr>
          <p:cNvPr id="21" name="Google Shape;517;p41">
            <a:extLst>
              <a:ext uri="{FF2B5EF4-FFF2-40B4-BE49-F238E27FC236}">
                <a16:creationId xmlns:a16="http://schemas.microsoft.com/office/drawing/2014/main" id="{CF659C85-3C67-0DE1-5642-3A47A7863D8D}"/>
              </a:ext>
            </a:extLst>
          </p:cNvPr>
          <p:cNvSpPr txBox="1">
            <a:spLocks/>
          </p:cNvSpPr>
          <p:nvPr/>
        </p:nvSpPr>
        <p:spPr>
          <a:xfrm>
            <a:off x="6369867" y="3591963"/>
            <a:ext cx="1971298" cy="859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Inter"/>
              <a:buAutoNum type="arabicPeriod"/>
              <a:defRPr sz="11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 algn="ctr">
              <a:buFont typeface="Inter"/>
              <a:buNone/>
            </a:pPr>
            <a:r>
              <a:rPr lang="es-ES" sz="1400" dirty="0"/>
              <a:t>Disminución de HDL</a:t>
            </a:r>
          </a:p>
          <a:p>
            <a:pPr marL="0" indent="0" algn="ctr">
              <a:buFont typeface="Inter"/>
              <a:buNone/>
            </a:pPr>
            <a:r>
              <a:rPr lang="es-ES" sz="1400" dirty="0"/>
              <a:t>Aumento de LDL</a:t>
            </a:r>
            <a:endParaRPr lang="es-ES" sz="1200" dirty="0"/>
          </a:p>
          <a:p>
            <a:pPr marL="0" indent="0" algn="ctr">
              <a:buFont typeface="Inter"/>
              <a:buNone/>
            </a:pPr>
            <a:endParaRPr lang="es-ES" sz="1600" dirty="0"/>
          </a:p>
        </p:txBody>
      </p:sp>
      <p:sp>
        <p:nvSpPr>
          <p:cNvPr id="24" name="Google Shape;517;p41">
            <a:extLst>
              <a:ext uri="{FF2B5EF4-FFF2-40B4-BE49-F238E27FC236}">
                <a16:creationId xmlns:a16="http://schemas.microsoft.com/office/drawing/2014/main" id="{E948F93D-5A4F-2508-2B26-D672F1E86BF9}"/>
              </a:ext>
            </a:extLst>
          </p:cNvPr>
          <p:cNvSpPr txBox="1">
            <a:spLocks/>
          </p:cNvSpPr>
          <p:nvPr/>
        </p:nvSpPr>
        <p:spPr>
          <a:xfrm>
            <a:off x="3552701" y="1837556"/>
            <a:ext cx="1824497" cy="3849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Inter"/>
              <a:buAutoNum type="arabicPeriod"/>
              <a:defRPr sz="11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 algn="ctr">
              <a:buFont typeface="Inter"/>
              <a:buNone/>
            </a:pPr>
            <a:r>
              <a:rPr lang="es-ES" sz="1400" dirty="0"/>
              <a:t>Niveles de glucosa</a:t>
            </a:r>
            <a:endParaRPr lang="es-ES" sz="1200" dirty="0"/>
          </a:p>
          <a:p>
            <a:pPr marL="0" indent="0" algn="ctr">
              <a:buFont typeface="Inter"/>
              <a:buNone/>
            </a:pPr>
            <a:endParaRPr lang="es-ES" sz="1600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BEFB06F4-B263-193D-E345-A4AAF8B852C0}"/>
              </a:ext>
            </a:extLst>
          </p:cNvPr>
          <p:cNvSpPr txBox="1"/>
          <p:nvPr/>
        </p:nvSpPr>
        <p:spPr>
          <a:xfrm>
            <a:off x="263963" y="4712649"/>
            <a:ext cx="76263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06400" indent="-406400"/>
            <a:r>
              <a:rPr lang="en-US" sz="900" dirty="0"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H. </a:t>
            </a:r>
            <a:r>
              <a:rPr lang="en-US" sz="900" dirty="0" err="1"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Roshanmehr</a:t>
            </a:r>
            <a:r>
              <a:rPr lang="en-US" sz="900" dirty="0"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M. Rostami, M. </a:t>
            </a:r>
            <a:r>
              <a:rPr lang="en-US" sz="900" dirty="0" err="1"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Seyedtabib</a:t>
            </a:r>
            <a:r>
              <a:rPr lang="en-US" sz="900" dirty="0"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and N. </a:t>
            </a:r>
            <a:r>
              <a:rPr lang="en-US" sz="900" dirty="0" err="1"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Kamyar</a:t>
            </a:r>
            <a:r>
              <a:rPr lang="en-US" sz="900" dirty="0"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“Determination of Fasting Blood Sugar and Cholesterol Levels in </a:t>
            </a:r>
            <a:r>
              <a:rPr lang="en-US" sz="900" dirty="0" err="1"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Gotvand</a:t>
            </a:r>
            <a:r>
              <a:rPr lang="en-US" sz="900" dirty="0"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City,” </a:t>
            </a:r>
            <a:r>
              <a:rPr lang="en-US" sz="900" i="1" dirty="0"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Int. J. Med. Lab.</a:t>
            </a:r>
            <a:r>
              <a:rPr lang="en-US" sz="900" dirty="0"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vol. 7, no. 4, pp. 267–279, 2020, </a:t>
            </a:r>
            <a:r>
              <a:rPr lang="en-US" sz="900" dirty="0" err="1"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doi</a:t>
            </a:r>
            <a:r>
              <a:rPr lang="en-US" sz="900" dirty="0"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 10.18502/ijml.v7i4.4797.</a:t>
            </a:r>
            <a:endParaRPr lang="es-CO" sz="900" dirty="0">
              <a:solidFill>
                <a:schemeClr val="tx2">
                  <a:lumMod val="50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08830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39"/>
          <p:cNvSpPr txBox="1">
            <a:spLocks noGrp="1"/>
          </p:cNvSpPr>
          <p:nvPr>
            <p:ph type="title"/>
          </p:nvPr>
        </p:nvSpPr>
        <p:spPr>
          <a:xfrm>
            <a:off x="758775" y="375121"/>
            <a:ext cx="7626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 err="1"/>
              <a:t>Selección</a:t>
            </a:r>
            <a:r>
              <a:rPr lang="de" dirty="0"/>
              <a:t> de Variables</a:t>
            </a:r>
            <a:endParaRPr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449B23CD-8D85-5096-F394-36AB0B95E976}"/>
              </a:ext>
            </a:extLst>
          </p:cNvPr>
          <p:cNvSpPr txBox="1"/>
          <p:nvPr/>
        </p:nvSpPr>
        <p:spPr>
          <a:xfrm>
            <a:off x="8637976" y="4730855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D06C9F6-C56E-F84A-A14A-8801836B09E1}" type="slidenum">
              <a:rPr lang="es-ES_tradnl" smtClean="0"/>
              <a:t>13</a:t>
            </a:fld>
            <a:endParaRPr lang="es-ES_tradnl" dirty="0"/>
          </a:p>
        </p:txBody>
      </p:sp>
      <p:sp>
        <p:nvSpPr>
          <p:cNvPr id="4" name="Google Shape;501;p40">
            <a:extLst>
              <a:ext uri="{FF2B5EF4-FFF2-40B4-BE49-F238E27FC236}">
                <a16:creationId xmlns:a16="http://schemas.microsoft.com/office/drawing/2014/main" id="{1648F4A0-2CCA-7D01-62C0-7D4A47AFD0F8}"/>
              </a:ext>
            </a:extLst>
          </p:cNvPr>
          <p:cNvSpPr txBox="1">
            <a:spLocks/>
          </p:cNvSpPr>
          <p:nvPr/>
        </p:nvSpPr>
        <p:spPr>
          <a:xfrm>
            <a:off x="3986065" y="947821"/>
            <a:ext cx="1171717" cy="53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CO" sz="1800" dirty="0">
                <a:solidFill>
                  <a:schemeClr val="dk1"/>
                </a:solidFill>
                <a:latin typeface="Merriweather Black"/>
                <a:cs typeface="Merriweather Black"/>
              </a:rPr>
              <a:t>Chol</a:t>
            </a:r>
            <a:endParaRPr lang="es-CO" sz="1800" dirty="0">
              <a:solidFill>
                <a:schemeClr val="dk1"/>
              </a:solidFill>
              <a:latin typeface="Merriweather Black"/>
              <a:cs typeface="Merriweather Black"/>
              <a:sym typeface="Inter ExtraBold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1AADC63A-24D2-52E8-AE04-6FC954818B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213" y="1974663"/>
            <a:ext cx="1771042" cy="1117671"/>
          </a:xfrm>
          <a:prstGeom prst="rect">
            <a:avLst/>
          </a:prstGeom>
        </p:spPr>
      </p:pic>
      <p:sp>
        <p:nvSpPr>
          <p:cNvPr id="5" name="Google Shape;517;p41">
            <a:extLst>
              <a:ext uri="{FF2B5EF4-FFF2-40B4-BE49-F238E27FC236}">
                <a16:creationId xmlns:a16="http://schemas.microsoft.com/office/drawing/2014/main" id="{BDF3733A-78A9-8C75-6416-12F4404C1836}"/>
              </a:ext>
            </a:extLst>
          </p:cNvPr>
          <p:cNvSpPr txBox="1">
            <a:spLocks/>
          </p:cNvSpPr>
          <p:nvPr/>
        </p:nvSpPr>
        <p:spPr>
          <a:xfrm>
            <a:off x="758775" y="3278497"/>
            <a:ext cx="1971298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Inter"/>
              <a:buAutoNum type="arabicPeriod"/>
              <a:defRPr sz="11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 algn="ctr">
              <a:buFont typeface="Inter"/>
              <a:buNone/>
            </a:pPr>
            <a:r>
              <a:rPr lang="es-ES" sz="1400" dirty="0"/>
              <a:t>Niveles de colesterol total elevados</a:t>
            </a:r>
            <a:endParaRPr lang="es-ES" sz="1200" dirty="0"/>
          </a:p>
          <a:p>
            <a:pPr marL="0" indent="0" algn="ctr">
              <a:buFont typeface="Inter"/>
              <a:buNone/>
            </a:pPr>
            <a:endParaRPr lang="es-ES" sz="1600" dirty="0"/>
          </a:p>
        </p:txBody>
      </p:sp>
      <p:sp>
        <p:nvSpPr>
          <p:cNvPr id="6" name="Flecha derecha 5">
            <a:extLst>
              <a:ext uri="{FF2B5EF4-FFF2-40B4-BE49-F238E27FC236}">
                <a16:creationId xmlns:a16="http://schemas.microsoft.com/office/drawing/2014/main" id="{632972A2-5140-BAD6-CBB2-E140CC3956F7}"/>
              </a:ext>
            </a:extLst>
          </p:cNvPr>
          <p:cNvSpPr/>
          <p:nvPr/>
        </p:nvSpPr>
        <p:spPr>
          <a:xfrm>
            <a:off x="2803103" y="2406175"/>
            <a:ext cx="583876" cy="393659"/>
          </a:xfrm>
          <a:prstGeom prst="rightArrow">
            <a:avLst/>
          </a:prstGeom>
          <a:solidFill>
            <a:schemeClr val="tx2">
              <a:lumMod val="90000"/>
            </a:schemeClr>
          </a:solidFill>
          <a:ln>
            <a:solidFill>
              <a:schemeClr val="tx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2B303CFB-1B57-186D-5BD3-607319BD4B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2893004" y="2637068"/>
            <a:ext cx="1791495" cy="583877"/>
          </a:xfrm>
          <a:prstGeom prst="rect">
            <a:avLst/>
          </a:prstGeom>
        </p:spPr>
      </p:pic>
      <p:sp>
        <p:nvSpPr>
          <p:cNvPr id="9" name="Google Shape;517;p41">
            <a:extLst>
              <a:ext uri="{FF2B5EF4-FFF2-40B4-BE49-F238E27FC236}">
                <a16:creationId xmlns:a16="http://schemas.microsoft.com/office/drawing/2014/main" id="{2198C44E-2DD0-5708-EF14-2228B9191FAC}"/>
              </a:ext>
            </a:extLst>
          </p:cNvPr>
          <p:cNvSpPr txBox="1">
            <a:spLocks/>
          </p:cNvSpPr>
          <p:nvPr/>
        </p:nvSpPr>
        <p:spPr>
          <a:xfrm>
            <a:off x="3049433" y="1688313"/>
            <a:ext cx="1613928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Inter"/>
              <a:buAutoNum type="arabicPeriod"/>
              <a:defRPr sz="11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 algn="ctr">
              <a:buFont typeface="Inter"/>
              <a:buNone/>
            </a:pPr>
            <a:r>
              <a:rPr lang="es-ES" sz="1400" dirty="0"/>
              <a:t>Ateroesclerosis</a:t>
            </a:r>
            <a:endParaRPr lang="es-ES" sz="1200" dirty="0"/>
          </a:p>
          <a:p>
            <a:pPr marL="0" indent="0" algn="ctr">
              <a:buFont typeface="Inter"/>
              <a:buNone/>
            </a:pPr>
            <a:endParaRPr lang="es-ES" sz="1600" dirty="0"/>
          </a:p>
        </p:txBody>
      </p:sp>
      <p:sp>
        <p:nvSpPr>
          <p:cNvPr id="10" name="Google Shape;517;p41">
            <a:extLst>
              <a:ext uri="{FF2B5EF4-FFF2-40B4-BE49-F238E27FC236}">
                <a16:creationId xmlns:a16="http://schemas.microsoft.com/office/drawing/2014/main" id="{944EA916-2DEE-1FB7-91B7-F7DB3E9AD6D5}"/>
              </a:ext>
            </a:extLst>
          </p:cNvPr>
          <p:cNvSpPr txBox="1">
            <a:spLocks/>
          </p:cNvSpPr>
          <p:nvPr/>
        </p:nvSpPr>
        <p:spPr>
          <a:xfrm>
            <a:off x="2981788" y="3710009"/>
            <a:ext cx="1613928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Inter"/>
              <a:buAutoNum type="arabicPeriod"/>
              <a:defRPr sz="11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 algn="ctr">
              <a:buFont typeface="Inter"/>
              <a:buNone/>
            </a:pPr>
            <a:r>
              <a:rPr lang="es-ES" sz="1400" dirty="0"/>
              <a:t>Acumulación en las paredes de las arterias</a:t>
            </a:r>
            <a:endParaRPr lang="es-ES" sz="1200" dirty="0"/>
          </a:p>
          <a:p>
            <a:pPr marL="0" indent="0" algn="ctr">
              <a:buFont typeface="Inter"/>
              <a:buNone/>
            </a:pPr>
            <a:endParaRPr lang="es-ES" sz="1600" dirty="0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E91EFDF4-72B1-61D0-D8DD-A8CEA99413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4793998" y="2112379"/>
            <a:ext cx="1362427" cy="728942"/>
          </a:xfrm>
          <a:prstGeom prst="rect">
            <a:avLst/>
          </a:prstGeom>
        </p:spPr>
      </p:pic>
      <p:sp>
        <p:nvSpPr>
          <p:cNvPr id="13" name="Flecha derecha 12">
            <a:extLst>
              <a:ext uri="{FF2B5EF4-FFF2-40B4-BE49-F238E27FC236}">
                <a16:creationId xmlns:a16="http://schemas.microsoft.com/office/drawing/2014/main" id="{3357FC53-EE62-2021-9DFD-57E62569894C}"/>
              </a:ext>
            </a:extLst>
          </p:cNvPr>
          <p:cNvSpPr/>
          <p:nvPr/>
        </p:nvSpPr>
        <p:spPr>
          <a:xfrm>
            <a:off x="4441889" y="2399858"/>
            <a:ext cx="583876" cy="393659"/>
          </a:xfrm>
          <a:prstGeom prst="rightArrow">
            <a:avLst/>
          </a:prstGeom>
          <a:solidFill>
            <a:schemeClr val="tx2">
              <a:lumMod val="90000"/>
            </a:schemeClr>
          </a:solidFill>
          <a:ln>
            <a:solidFill>
              <a:schemeClr val="tx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4" name="Google Shape;517;p41">
            <a:extLst>
              <a:ext uri="{FF2B5EF4-FFF2-40B4-BE49-F238E27FC236}">
                <a16:creationId xmlns:a16="http://schemas.microsoft.com/office/drawing/2014/main" id="{FF939297-AB77-EA85-98E3-A5810E0016F2}"/>
              </a:ext>
            </a:extLst>
          </p:cNvPr>
          <p:cNvSpPr txBox="1">
            <a:spLocks/>
          </p:cNvSpPr>
          <p:nvPr/>
        </p:nvSpPr>
        <p:spPr>
          <a:xfrm>
            <a:off x="4731162" y="3252054"/>
            <a:ext cx="1613928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Inter"/>
              <a:buAutoNum type="arabicPeriod"/>
              <a:defRPr sz="11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 algn="ctr">
              <a:buFont typeface="Inter"/>
              <a:buNone/>
            </a:pPr>
            <a:r>
              <a:rPr lang="es-ES" sz="1400" dirty="0"/>
              <a:t>Reducción del flujo sanguíneo</a:t>
            </a:r>
            <a:endParaRPr lang="es-ES" sz="1200" dirty="0"/>
          </a:p>
          <a:p>
            <a:pPr marL="0" indent="0" algn="ctr">
              <a:buFont typeface="Inter"/>
              <a:buNone/>
            </a:pPr>
            <a:endParaRPr lang="es-ES" sz="1600" dirty="0"/>
          </a:p>
        </p:txBody>
      </p:sp>
      <p:sp>
        <p:nvSpPr>
          <p:cNvPr id="15" name="Flecha derecha 14">
            <a:extLst>
              <a:ext uri="{FF2B5EF4-FFF2-40B4-BE49-F238E27FC236}">
                <a16:creationId xmlns:a16="http://schemas.microsoft.com/office/drawing/2014/main" id="{60599AF9-73E2-74C4-B9E9-9625E62E128B}"/>
              </a:ext>
            </a:extLst>
          </p:cNvPr>
          <p:cNvSpPr/>
          <p:nvPr/>
        </p:nvSpPr>
        <p:spPr>
          <a:xfrm>
            <a:off x="6055814" y="2399858"/>
            <a:ext cx="583876" cy="393659"/>
          </a:xfrm>
          <a:prstGeom prst="rightArrow">
            <a:avLst/>
          </a:prstGeom>
          <a:solidFill>
            <a:schemeClr val="tx2">
              <a:lumMod val="90000"/>
            </a:schemeClr>
          </a:solidFill>
          <a:ln>
            <a:solidFill>
              <a:schemeClr val="tx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3ACD4F7A-9FF2-2CF3-C5A7-5A4BCB9E08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69732" y="1883027"/>
            <a:ext cx="959954" cy="1300942"/>
          </a:xfrm>
          <a:prstGeom prst="rect">
            <a:avLst/>
          </a:prstGeom>
        </p:spPr>
      </p:pic>
      <p:sp>
        <p:nvSpPr>
          <p:cNvPr id="18" name="Google Shape;517;p41">
            <a:extLst>
              <a:ext uri="{FF2B5EF4-FFF2-40B4-BE49-F238E27FC236}">
                <a16:creationId xmlns:a16="http://schemas.microsoft.com/office/drawing/2014/main" id="{DB27CCE0-D837-A06D-FFFA-8881F3806945}"/>
              </a:ext>
            </a:extLst>
          </p:cNvPr>
          <p:cNvSpPr txBox="1">
            <a:spLocks/>
          </p:cNvSpPr>
          <p:nvPr/>
        </p:nvSpPr>
        <p:spPr>
          <a:xfrm>
            <a:off x="6451305" y="1310327"/>
            <a:ext cx="1613928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Inter"/>
              <a:buAutoNum type="arabicPeriod"/>
              <a:defRPr sz="11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 algn="ctr">
              <a:buFont typeface="Inter"/>
              <a:buNone/>
            </a:pPr>
            <a:r>
              <a:rPr lang="es-ES" sz="1400" dirty="0"/>
              <a:t>Enfermedad cardíaca</a:t>
            </a:r>
          </a:p>
        </p:txBody>
      </p:sp>
      <p:sp>
        <p:nvSpPr>
          <p:cNvPr id="19" name="Google Shape;517;p41">
            <a:extLst>
              <a:ext uri="{FF2B5EF4-FFF2-40B4-BE49-F238E27FC236}">
                <a16:creationId xmlns:a16="http://schemas.microsoft.com/office/drawing/2014/main" id="{42A3FC5B-963E-30F1-B917-127143DC3188}"/>
              </a:ext>
            </a:extLst>
          </p:cNvPr>
          <p:cNvSpPr txBox="1">
            <a:spLocks/>
          </p:cNvSpPr>
          <p:nvPr/>
        </p:nvSpPr>
        <p:spPr>
          <a:xfrm>
            <a:off x="6542745" y="3278497"/>
            <a:ext cx="1613928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Inter"/>
              <a:buAutoNum type="arabicPeriod"/>
              <a:defRPr sz="11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 algn="ctr">
              <a:buFont typeface="Inter"/>
              <a:buNone/>
            </a:pPr>
            <a:r>
              <a:rPr lang="es-ES" sz="1400" dirty="0"/>
              <a:t>Isquemia, angina, arteriopatía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69B77BAC-9D01-DB89-89DD-CB6F5E41EA1A}"/>
              </a:ext>
            </a:extLst>
          </p:cNvPr>
          <p:cNvSpPr txBox="1"/>
          <p:nvPr/>
        </p:nvSpPr>
        <p:spPr>
          <a:xfrm>
            <a:off x="221972" y="4893361"/>
            <a:ext cx="691124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CDC, “LDL and HDL Cholesterol and Triglycerides | </a:t>
            </a:r>
            <a:r>
              <a:rPr lang="en-US" sz="900" dirty="0" err="1"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cdc.gov</a:t>
            </a:r>
            <a:r>
              <a:rPr lang="en-US" sz="900" dirty="0"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.” https://</a:t>
            </a:r>
            <a:r>
              <a:rPr lang="en-US" sz="900" dirty="0" err="1"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www.cdc.gov</a:t>
            </a:r>
            <a:r>
              <a:rPr lang="en-US" sz="900" dirty="0"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/cholesterol/</a:t>
            </a:r>
            <a:r>
              <a:rPr lang="en-US" sz="900" dirty="0" err="1"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ldl_hdl.htm</a:t>
            </a:r>
            <a:r>
              <a:rPr lang="en-US" sz="900" dirty="0"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(accessed Mar. 14, 2023).</a:t>
            </a:r>
            <a:r>
              <a:rPr lang="es-CO" sz="900" dirty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endParaRPr lang="es-ES_tradnl" sz="900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699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39"/>
          <p:cNvSpPr txBox="1">
            <a:spLocks noGrp="1"/>
          </p:cNvSpPr>
          <p:nvPr>
            <p:ph type="title"/>
          </p:nvPr>
        </p:nvSpPr>
        <p:spPr>
          <a:xfrm>
            <a:off x="758775" y="375121"/>
            <a:ext cx="7626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 err="1"/>
              <a:t>Selección</a:t>
            </a:r>
            <a:r>
              <a:rPr lang="de" dirty="0"/>
              <a:t> de Variables</a:t>
            </a:r>
            <a:endParaRPr dirty="0"/>
          </a:p>
        </p:txBody>
      </p:sp>
      <p:sp>
        <p:nvSpPr>
          <p:cNvPr id="4" name="Google Shape;501;p40">
            <a:extLst>
              <a:ext uri="{FF2B5EF4-FFF2-40B4-BE49-F238E27FC236}">
                <a16:creationId xmlns:a16="http://schemas.microsoft.com/office/drawing/2014/main" id="{1648F4A0-2CCA-7D01-62C0-7D4A47AFD0F8}"/>
              </a:ext>
            </a:extLst>
          </p:cNvPr>
          <p:cNvSpPr txBox="1">
            <a:spLocks/>
          </p:cNvSpPr>
          <p:nvPr/>
        </p:nvSpPr>
        <p:spPr>
          <a:xfrm>
            <a:off x="3986065" y="947821"/>
            <a:ext cx="1171717" cy="53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CO" sz="1800" dirty="0" err="1">
                <a:solidFill>
                  <a:schemeClr val="dk1"/>
                </a:solidFill>
                <a:latin typeface="Merriweather Black"/>
                <a:cs typeface="Merriweather Black"/>
              </a:rPr>
              <a:t>Thal</a:t>
            </a:r>
            <a:endParaRPr lang="es-CO" sz="1800" dirty="0">
              <a:solidFill>
                <a:schemeClr val="dk1"/>
              </a:solidFill>
              <a:latin typeface="Merriweather Black"/>
              <a:cs typeface="Merriweather Black"/>
              <a:sym typeface="Inter ExtraBold"/>
            </a:endParaRP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6BE7DE50-F78F-3B78-970D-323A5D5984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692" y="1931670"/>
            <a:ext cx="1417413" cy="1280159"/>
          </a:xfrm>
          <a:prstGeom prst="rect">
            <a:avLst/>
          </a:prstGeom>
        </p:spPr>
      </p:pic>
      <p:sp>
        <p:nvSpPr>
          <p:cNvPr id="16" name="Google Shape;517;p41">
            <a:extLst>
              <a:ext uri="{FF2B5EF4-FFF2-40B4-BE49-F238E27FC236}">
                <a16:creationId xmlns:a16="http://schemas.microsoft.com/office/drawing/2014/main" id="{9B6DFB7E-0F63-364D-F9F1-B8BB4FA63A72}"/>
              </a:ext>
            </a:extLst>
          </p:cNvPr>
          <p:cNvSpPr txBox="1">
            <a:spLocks/>
          </p:cNvSpPr>
          <p:nvPr/>
        </p:nvSpPr>
        <p:spPr>
          <a:xfrm>
            <a:off x="1151749" y="3211829"/>
            <a:ext cx="1971298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Inter"/>
              <a:buAutoNum type="arabicPeriod"/>
              <a:defRPr sz="11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 algn="ctr">
              <a:buFont typeface="Inter"/>
              <a:buNone/>
            </a:pPr>
            <a:r>
              <a:rPr lang="es-ES" sz="1400" dirty="0"/>
              <a:t>Baja concentración de hemoglobina</a:t>
            </a:r>
            <a:endParaRPr lang="es-ES" sz="1200" dirty="0"/>
          </a:p>
          <a:p>
            <a:pPr marL="0" indent="0" algn="ctr">
              <a:buFont typeface="Inter"/>
              <a:buNone/>
            </a:pPr>
            <a:endParaRPr lang="es-ES" sz="1600" dirty="0"/>
          </a:p>
        </p:txBody>
      </p:sp>
      <p:sp>
        <p:nvSpPr>
          <p:cNvPr id="20" name="Flecha derecha 19">
            <a:extLst>
              <a:ext uri="{FF2B5EF4-FFF2-40B4-BE49-F238E27FC236}">
                <a16:creationId xmlns:a16="http://schemas.microsoft.com/office/drawing/2014/main" id="{6277956C-F62E-86F5-EE4F-21BB00B8B5D9}"/>
              </a:ext>
            </a:extLst>
          </p:cNvPr>
          <p:cNvSpPr/>
          <p:nvPr/>
        </p:nvSpPr>
        <p:spPr>
          <a:xfrm>
            <a:off x="3123047" y="2419601"/>
            <a:ext cx="583876" cy="393659"/>
          </a:xfrm>
          <a:prstGeom prst="rightArrow">
            <a:avLst/>
          </a:prstGeom>
          <a:solidFill>
            <a:schemeClr val="tx2">
              <a:lumMod val="90000"/>
            </a:schemeClr>
          </a:solidFill>
          <a:ln>
            <a:solidFill>
              <a:schemeClr val="tx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22" name="Imagen 21">
            <a:extLst>
              <a:ext uri="{FF2B5EF4-FFF2-40B4-BE49-F238E27FC236}">
                <a16:creationId xmlns:a16="http://schemas.microsoft.com/office/drawing/2014/main" id="{B26A6564-884A-3179-834C-95B5DD00F3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3865" y="1811207"/>
            <a:ext cx="1540685" cy="1400622"/>
          </a:xfrm>
          <a:prstGeom prst="rect">
            <a:avLst/>
          </a:prstGeom>
        </p:spPr>
      </p:pic>
      <p:sp>
        <p:nvSpPr>
          <p:cNvPr id="23" name="Google Shape;517;p41">
            <a:extLst>
              <a:ext uri="{FF2B5EF4-FFF2-40B4-BE49-F238E27FC236}">
                <a16:creationId xmlns:a16="http://schemas.microsoft.com/office/drawing/2014/main" id="{AB6439F7-C2A3-5452-50B8-B4B9F80E2BB2}"/>
              </a:ext>
            </a:extLst>
          </p:cNvPr>
          <p:cNvSpPr txBox="1">
            <a:spLocks/>
          </p:cNvSpPr>
          <p:nvPr/>
        </p:nvSpPr>
        <p:spPr>
          <a:xfrm>
            <a:off x="3856401" y="3211829"/>
            <a:ext cx="1971298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Inter"/>
              <a:buAutoNum type="arabicPeriod"/>
              <a:defRPr sz="11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 algn="ctr">
              <a:buFont typeface="Inter"/>
              <a:buNone/>
            </a:pPr>
            <a:r>
              <a:rPr lang="es-ES" sz="1400" dirty="0"/>
              <a:t>Anemia</a:t>
            </a:r>
            <a:endParaRPr lang="es-ES" sz="1200" dirty="0"/>
          </a:p>
          <a:p>
            <a:pPr marL="0" indent="0" algn="ctr">
              <a:buFont typeface="Inter"/>
              <a:buNone/>
            </a:pPr>
            <a:endParaRPr lang="es-ES" sz="1600" dirty="0"/>
          </a:p>
        </p:txBody>
      </p:sp>
      <p:sp>
        <p:nvSpPr>
          <p:cNvPr id="24" name="Flecha derecha 23">
            <a:extLst>
              <a:ext uri="{FF2B5EF4-FFF2-40B4-BE49-F238E27FC236}">
                <a16:creationId xmlns:a16="http://schemas.microsoft.com/office/drawing/2014/main" id="{2F2713F8-DDAA-BFC5-AA5F-7792F58A2CDD}"/>
              </a:ext>
            </a:extLst>
          </p:cNvPr>
          <p:cNvSpPr/>
          <p:nvPr/>
        </p:nvSpPr>
        <p:spPr>
          <a:xfrm>
            <a:off x="5719388" y="2419600"/>
            <a:ext cx="583876" cy="393659"/>
          </a:xfrm>
          <a:prstGeom prst="rightArrow">
            <a:avLst/>
          </a:prstGeom>
          <a:solidFill>
            <a:schemeClr val="tx2">
              <a:lumMod val="90000"/>
            </a:schemeClr>
          </a:solidFill>
          <a:ln>
            <a:solidFill>
              <a:schemeClr val="tx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25" name="Imagen 24">
            <a:extLst>
              <a:ext uri="{FF2B5EF4-FFF2-40B4-BE49-F238E27FC236}">
                <a16:creationId xmlns:a16="http://schemas.microsoft.com/office/drawing/2014/main" id="{0300FA22-C1FF-C2AA-310A-FE658A8174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1053" y="2052121"/>
            <a:ext cx="959954" cy="1300942"/>
          </a:xfrm>
          <a:prstGeom prst="rect">
            <a:avLst/>
          </a:prstGeom>
        </p:spPr>
      </p:pic>
      <p:sp>
        <p:nvSpPr>
          <p:cNvPr id="26" name="Google Shape;517;p41">
            <a:extLst>
              <a:ext uri="{FF2B5EF4-FFF2-40B4-BE49-F238E27FC236}">
                <a16:creationId xmlns:a16="http://schemas.microsoft.com/office/drawing/2014/main" id="{F0CDE50E-31DF-5123-30B3-22C79ECD1B16}"/>
              </a:ext>
            </a:extLst>
          </p:cNvPr>
          <p:cNvSpPr txBox="1">
            <a:spLocks/>
          </p:cNvSpPr>
          <p:nvPr/>
        </p:nvSpPr>
        <p:spPr>
          <a:xfrm>
            <a:off x="6142626" y="1479421"/>
            <a:ext cx="1613928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Inter"/>
              <a:buAutoNum type="arabicPeriod"/>
              <a:defRPr sz="11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 algn="ctr">
              <a:buFont typeface="Inter"/>
              <a:buNone/>
            </a:pPr>
            <a:r>
              <a:rPr lang="es-ES" sz="1400" dirty="0"/>
              <a:t>Enfermedad cardíaca</a:t>
            </a:r>
          </a:p>
        </p:txBody>
      </p:sp>
      <p:sp>
        <p:nvSpPr>
          <p:cNvPr id="27" name="Google Shape;517;p41">
            <a:extLst>
              <a:ext uri="{FF2B5EF4-FFF2-40B4-BE49-F238E27FC236}">
                <a16:creationId xmlns:a16="http://schemas.microsoft.com/office/drawing/2014/main" id="{CA7FBA18-8FC1-29C8-DE0C-3AC467799DA8}"/>
              </a:ext>
            </a:extLst>
          </p:cNvPr>
          <p:cNvSpPr txBox="1">
            <a:spLocks/>
          </p:cNvSpPr>
          <p:nvPr/>
        </p:nvSpPr>
        <p:spPr>
          <a:xfrm>
            <a:off x="6234066" y="3353063"/>
            <a:ext cx="1613928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Inter"/>
              <a:buAutoNum type="arabicPeriod"/>
              <a:defRPr sz="11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 algn="ctr">
              <a:buFont typeface="Inter"/>
              <a:buNone/>
            </a:pPr>
            <a:r>
              <a:rPr lang="es-ES" sz="1400" dirty="0"/>
              <a:t>Arritmias, dilatación del corazón</a:t>
            </a: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91E69D1C-930C-1BD7-7B92-621F0177CFC3}"/>
              </a:ext>
            </a:extLst>
          </p:cNvPr>
          <p:cNvSpPr txBox="1"/>
          <p:nvPr/>
        </p:nvSpPr>
        <p:spPr>
          <a:xfrm>
            <a:off x="8637976" y="4730855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D06C9F6-C56E-F84A-A14A-8801836B09E1}" type="slidenum">
              <a:rPr lang="es-ES_tradnl" smtClean="0"/>
              <a:t>14</a:t>
            </a:fld>
            <a:endParaRPr lang="es-ES_tradnl"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5AE414D1-4247-70B8-AA6A-1311940FEF6B}"/>
              </a:ext>
            </a:extLst>
          </p:cNvPr>
          <p:cNvSpPr txBox="1"/>
          <p:nvPr/>
        </p:nvSpPr>
        <p:spPr>
          <a:xfrm>
            <a:off x="163335" y="4884743"/>
            <a:ext cx="8319657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900" dirty="0"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“Talasemia - Síntomas y causas - Mayo </a:t>
            </a:r>
            <a:r>
              <a:rPr lang="es-CO" sz="900" dirty="0" err="1"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Clinic</a:t>
            </a:r>
            <a:r>
              <a:rPr lang="es-CO" sz="900" dirty="0"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.” https://</a:t>
            </a:r>
            <a:r>
              <a:rPr lang="es-CO" sz="900" dirty="0" err="1"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www.mayoclinic.org</a:t>
            </a:r>
            <a:r>
              <a:rPr lang="es-CO" sz="900" dirty="0"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/es-es/</a:t>
            </a:r>
            <a:r>
              <a:rPr lang="es-CO" sz="900" dirty="0" err="1"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diseases-conditions</a:t>
            </a:r>
            <a:r>
              <a:rPr lang="es-CO" sz="900" dirty="0"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/</a:t>
            </a:r>
            <a:r>
              <a:rPr lang="es-CO" sz="900" dirty="0" err="1"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thalassemia</a:t>
            </a:r>
            <a:r>
              <a:rPr lang="es-CO" sz="900" dirty="0"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/</a:t>
            </a:r>
            <a:r>
              <a:rPr lang="es-CO" sz="900" dirty="0" err="1"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symptoms</a:t>
            </a:r>
            <a:r>
              <a:rPr lang="es-CO" sz="900" dirty="0"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-causes/syc-20354995 (</a:t>
            </a:r>
            <a:r>
              <a:rPr lang="es-CO" sz="900" dirty="0" err="1"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accessed</a:t>
            </a:r>
            <a:r>
              <a:rPr lang="es-CO" sz="900" dirty="0"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Mar. 14, 2023).</a:t>
            </a:r>
            <a:r>
              <a:rPr lang="es-CO" sz="900" dirty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endParaRPr lang="es-ES_tradnl" sz="900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07478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39"/>
          <p:cNvSpPr txBox="1">
            <a:spLocks noGrp="1"/>
          </p:cNvSpPr>
          <p:nvPr>
            <p:ph type="title"/>
          </p:nvPr>
        </p:nvSpPr>
        <p:spPr>
          <a:xfrm>
            <a:off x="758775" y="375121"/>
            <a:ext cx="7626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 err="1"/>
              <a:t>Selección</a:t>
            </a:r>
            <a:r>
              <a:rPr lang="de" dirty="0"/>
              <a:t> de Variables</a:t>
            </a:r>
            <a:endParaRPr dirty="0"/>
          </a:p>
        </p:txBody>
      </p:sp>
      <p:sp>
        <p:nvSpPr>
          <p:cNvPr id="4" name="Google Shape;501;p40">
            <a:extLst>
              <a:ext uri="{FF2B5EF4-FFF2-40B4-BE49-F238E27FC236}">
                <a16:creationId xmlns:a16="http://schemas.microsoft.com/office/drawing/2014/main" id="{1648F4A0-2CCA-7D01-62C0-7D4A47AFD0F8}"/>
              </a:ext>
            </a:extLst>
          </p:cNvPr>
          <p:cNvSpPr txBox="1">
            <a:spLocks/>
          </p:cNvSpPr>
          <p:nvPr/>
        </p:nvSpPr>
        <p:spPr>
          <a:xfrm>
            <a:off x="3986065" y="947821"/>
            <a:ext cx="1171717" cy="53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CO" sz="1800" dirty="0" err="1">
                <a:solidFill>
                  <a:schemeClr val="dk1"/>
                </a:solidFill>
                <a:latin typeface="Merriweather Black"/>
                <a:cs typeface="Merriweather Black"/>
              </a:rPr>
              <a:t>Exang</a:t>
            </a:r>
            <a:endParaRPr lang="es-CO" sz="1800" dirty="0">
              <a:solidFill>
                <a:schemeClr val="dk1"/>
              </a:solidFill>
              <a:latin typeface="Merriweather Black"/>
              <a:cs typeface="Merriweather Black"/>
              <a:sym typeface="Inter ExtraBold"/>
            </a:endParaRPr>
          </a:p>
        </p:txBody>
      </p:sp>
      <p:sp>
        <p:nvSpPr>
          <p:cNvPr id="24" name="Flecha derecha 23">
            <a:extLst>
              <a:ext uri="{FF2B5EF4-FFF2-40B4-BE49-F238E27FC236}">
                <a16:creationId xmlns:a16="http://schemas.microsoft.com/office/drawing/2014/main" id="{2F2713F8-DDAA-BFC5-AA5F-7792F58A2CDD}"/>
              </a:ext>
            </a:extLst>
          </p:cNvPr>
          <p:cNvSpPr/>
          <p:nvPr/>
        </p:nvSpPr>
        <p:spPr>
          <a:xfrm>
            <a:off x="2336353" y="2634008"/>
            <a:ext cx="583876" cy="393659"/>
          </a:xfrm>
          <a:prstGeom prst="rightArrow">
            <a:avLst/>
          </a:prstGeom>
          <a:solidFill>
            <a:schemeClr val="tx2">
              <a:lumMod val="90000"/>
            </a:schemeClr>
          </a:solidFill>
          <a:ln>
            <a:solidFill>
              <a:schemeClr val="tx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25" name="Imagen 24">
            <a:extLst>
              <a:ext uri="{FF2B5EF4-FFF2-40B4-BE49-F238E27FC236}">
                <a16:creationId xmlns:a16="http://schemas.microsoft.com/office/drawing/2014/main" id="{0300FA22-C1FF-C2AA-310A-FE658A8174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412" y="2180366"/>
            <a:ext cx="959954" cy="1300942"/>
          </a:xfrm>
          <a:prstGeom prst="rect">
            <a:avLst/>
          </a:prstGeom>
        </p:spPr>
      </p:pic>
      <p:sp>
        <p:nvSpPr>
          <p:cNvPr id="26" name="Google Shape;517;p41">
            <a:extLst>
              <a:ext uri="{FF2B5EF4-FFF2-40B4-BE49-F238E27FC236}">
                <a16:creationId xmlns:a16="http://schemas.microsoft.com/office/drawing/2014/main" id="{F0CDE50E-31DF-5123-30B3-22C79ECD1B16}"/>
              </a:ext>
            </a:extLst>
          </p:cNvPr>
          <p:cNvSpPr txBox="1">
            <a:spLocks/>
          </p:cNvSpPr>
          <p:nvPr/>
        </p:nvSpPr>
        <p:spPr>
          <a:xfrm>
            <a:off x="630985" y="1607666"/>
            <a:ext cx="1613928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Inter"/>
              <a:buAutoNum type="arabicPeriod"/>
              <a:defRPr sz="11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 algn="ctr">
              <a:buFont typeface="Inter"/>
              <a:buNone/>
            </a:pPr>
            <a:r>
              <a:rPr lang="es-ES" sz="1400" dirty="0"/>
              <a:t>Enfermedad cardíaca</a:t>
            </a:r>
          </a:p>
        </p:txBody>
      </p:sp>
      <p:sp>
        <p:nvSpPr>
          <p:cNvPr id="27" name="Google Shape;517;p41">
            <a:extLst>
              <a:ext uri="{FF2B5EF4-FFF2-40B4-BE49-F238E27FC236}">
                <a16:creationId xmlns:a16="http://schemas.microsoft.com/office/drawing/2014/main" id="{CA7FBA18-8FC1-29C8-DE0C-3AC467799DA8}"/>
              </a:ext>
            </a:extLst>
          </p:cNvPr>
          <p:cNvSpPr txBox="1">
            <a:spLocks/>
          </p:cNvSpPr>
          <p:nvPr/>
        </p:nvSpPr>
        <p:spPr>
          <a:xfrm>
            <a:off x="722425" y="3481308"/>
            <a:ext cx="1613928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Inter"/>
              <a:buAutoNum type="arabicPeriod"/>
              <a:defRPr sz="11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 algn="ctr">
              <a:buFont typeface="Inter"/>
              <a:buNone/>
            </a:pPr>
            <a:r>
              <a:rPr lang="es-ES" sz="1400" dirty="0"/>
              <a:t>Arteriopatía coronaria</a:t>
            </a: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91E69D1C-930C-1BD7-7B92-621F0177CFC3}"/>
              </a:ext>
            </a:extLst>
          </p:cNvPr>
          <p:cNvSpPr txBox="1"/>
          <p:nvPr/>
        </p:nvSpPr>
        <p:spPr>
          <a:xfrm>
            <a:off x="8637976" y="4730855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D06C9F6-C56E-F84A-A14A-8801836B09E1}" type="slidenum">
              <a:rPr lang="es-ES_tradnl" smtClean="0"/>
              <a:t>15</a:t>
            </a:fld>
            <a:endParaRPr lang="es-ES_tradnl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55754D1E-109D-78BF-417B-738A2AAF5E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3164834">
            <a:off x="2794855" y="2525549"/>
            <a:ext cx="1539411" cy="427442"/>
          </a:xfrm>
          <a:prstGeom prst="rect">
            <a:avLst/>
          </a:prstGeom>
        </p:spPr>
      </p:pic>
      <p:sp>
        <p:nvSpPr>
          <p:cNvPr id="5" name="Google Shape;517;p41">
            <a:extLst>
              <a:ext uri="{FF2B5EF4-FFF2-40B4-BE49-F238E27FC236}">
                <a16:creationId xmlns:a16="http://schemas.microsoft.com/office/drawing/2014/main" id="{80FB0ED5-60F8-DAF0-6524-543E6C5ADE47}"/>
              </a:ext>
            </a:extLst>
          </p:cNvPr>
          <p:cNvSpPr txBox="1">
            <a:spLocks/>
          </p:cNvSpPr>
          <p:nvPr/>
        </p:nvSpPr>
        <p:spPr>
          <a:xfrm>
            <a:off x="2757596" y="3481308"/>
            <a:ext cx="1613928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Inter"/>
              <a:buAutoNum type="arabicPeriod"/>
              <a:defRPr sz="11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 algn="ctr">
              <a:buFont typeface="Inter"/>
              <a:buNone/>
            </a:pPr>
            <a:r>
              <a:rPr lang="es-ES" sz="1400" dirty="0"/>
              <a:t>Bloqueos en los vasos</a:t>
            </a:r>
          </a:p>
        </p:txBody>
      </p:sp>
      <p:sp>
        <p:nvSpPr>
          <p:cNvPr id="6" name="Flecha derecha 5">
            <a:extLst>
              <a:ext uri="{FF2B5EF4-FFF2-40B4-BE49-F238E27FC236}">
                <a16:creationId xmlns:a16="http://schemas.microsoft.com/office/drawing/2014/main" id="{DA96EBA0-C05E-2A9F-1567-118F6BBAB53A}"/>
              </a:ext>
            </a:extLst>
          </p:cNvPr>
          <p:cNvSpPr/>
          <p:nvPr/>
        </p:nvSpPr>
        <p:spPr>
          <a:xfrm>
            <a:off x="4416979" y="2634008"/>
            <a:ext cx="583876" cy="393659"/>
          </a:xfrm>
          <a:prstGeom prst="rightArrow">
            <a:avLst/>
          </a:prstGeom>
          <a:solidFill>
            <a:schemeClr val="tx2">
              <a:lumMod val="90000"/>
            </a:schemeClr>
          </a:solidFill>
          <a:ln>
            <a:solidFill>
              <a:schemeClr val="tx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F75B84D3-F829-4E4A-6B18-F7C30575F9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9992" y="1867806"/>
            <a:ext cx="1458106" cy="1481498"/>
          </a:xfrm>
          <a:prstGeom prst="rect">
            <a:avLst/>
          </a:prstGeom>
        </p:spPr>
      </p:pic>
      <p:sp>
        <p:nvSpPr>
          <p:cNvPr id="9" name="Google Shape;517;p41">
            <a:extLst>
              <a:ext uri="{FF2B5EF4-FFF2-40B4-BE49-F238E27FC236}">
                <a16:creationId xmlns:a16="http://schemas.microsoft.com/office/drawing/2014/main" id="{9FABBC67-0871-0CF4-3365-C2C2D3ACEFEA}"/>
              </a:ext>
            </a:extLst>
          </p:cNvPr>
          <p:cNvSpPr txBox="1">
            <a:spLocks/>
          </p:cNvSpPr>
          <p:nvPr/>
        </p:nvSpPr>
        <p:spPr>
          <a:xfrm>
            <a:off x="5029992" y="3500783"/>
            <a:ext cx="1613928" cy="1041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Inter"/>
              <a:buAutoNum type="arabicPeriod"/>
              <a:defRPr sz="11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 algn="ctr">
              <a:buFont typeface="Inter"/>
              <a:buNone/>
            </a:pPr>
            <a:r>
              <a:rPr lang="es-ES" sz="1400" dirty="0"/>
              <a:t>Disminución en los niveles de oxígeno</a:t>
            </a:r>
          </a:p>
        </p:txBody>
      </p:sp>
      <p:sp>
        <p:nvSpPr>
          <p:cNvPr id="10" name="Flecha derecha 9">
            <a:extLst>
              <a:ext uri="{FF2B5EF4-FFF2-40B4-BE49-F238E27FC236}">
                <a16:creationId xmlns:a16="http://schemas.microsoft.com/office/drawing/2014/main" id="{831D5654-8720-7574-16A1-235BB4285A68}"/>
              </a:ext>
            </a:extLst>
          </p:cNvPr>
          <p:cNvSpPr/>
          <p:nvPr/>
        </p:nvSpPr>
        <p:spPr>
          <a:xfrm>
            <a:off x="6479209" y="2634008"/>
            <a:ext cx="583876" cy="393659"/>
          </a:xfrm>
          <a:prstGeom prst="rightArrow">
            <a:avLst/>
          </a:prstGeom>
          <a:solidFill>
            <a:schemeClr val="tx2">
              <a:lumMod val="90000"/>
            </a:schemeClr>
          </a:solidFill>
          <a:ln>
            <a:solidFill>
              <a:schemeClr val="tx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1429E59B-DD38-2695-6E32-7F8D1A11AD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02388" y="1619611"/>
            <a:ext cx="907520" cy="2044469"/>
          </a:xfrm>
          <a:prstGeom prst="rect">
            <a:avLst/>
          </a:prstGeom>
        </p:spPr>
      </p:pic>
      <p:sp>
        <p:nvSpPr>
          <p:cNvPr id="14" name="Google Shape;517;p41">
            <a:extLst>
              <a:ext uri="{FF2B5EF4-FFF2-40B4-BE49-F238E27FC236}">
                <a16:creationId xmlns:a16="http://schemas.microsoft.com/office/drawing/2014/main" id="{54FB550D-BBB2-F877-D9BB-F55CF14D6BCA}"/>
              </a:ext>
            </a:extLst>
          </p:cNvPr>
          <p:cNvSpPr txBox="1">
            <a:spLocks/>
          </p:cNvSpPr>
          <p:nvPr/>
        </p:nvSpPr>
        <p:spPr>
          <a:xfrm>
            <a:off x="6771147" y="3627884"/>
            <a:ext cx="1613928" cy="3936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Inter"/>
              <a:buAutoNum type="arabicPeriod"/>
              <a:defRPr sz="11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 algn="ctr">
              <a:buFont typeface="Inter"/>
              <a:buNone/>
            </a:pPr>
            <a:r>
              <a:rPr lang="es-ES" sz="1400" dirty="0"/>
              <a:t>Angina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725CF518-22D1-CB1C-C449-59A285AEEC33}"/>
              </a:ext>
            </a:extLst>
          </p:cNvPr>
          <p:cNvSpPr txBox="1"/>
          <p:nvPr/>
        </p:nvSpPr>
        <p:spPr>
          <a:xfrm>
            <a:off x="268355" y="4884743"/>
            <a:ext cx="798029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C. F. BROWN and N. B. OLDRIDGE, “Exercise-induced angina in the cold,” </a:t>
            </a:r>
            <a:r>
              <a:rPr lang="en-US" sz="900" i="1" dirty="0"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Med. Sci. Sport. </a:t>
            </a:r>
            <a:r>
              <a:rPr lang="en-US" sz="900" i="1" dirty="0" err="1"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Exerc</a:t>
            </a:r>
            <a:r>
              <a:rPr lang="en-US" sz="900" i="1" dirty="0"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r>
              <a:rPr lang="en-US" sz="900" dirty="0"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vol. 13, no. 1, pp. 104–116, 1959.</a:t>
            </a:r>
            <a:r>
              <a:rPr lang="es-CO" sz="900" dirty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endParaRPr lang="es-ES_tradnl" sz="900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54985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39"/>
          <p:cNvSpPr txBox="1">
            <a:spLocks noGrp="1"/>
          </p:cNvSpPr>
          <p:nvPr>
            <p:ph type="title"/>
          </p:nvPr>
        </p:nvSpPr>
        <p:spPr>
          <a:xfrm>
            <a:off x="758775" y="375121"/>
            <a:ext cx="7626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 err="1"/>
              <a:t>Selección</a:t>
            </a:r>
            <a:r>
              <a:rPr lang="de" dirty="0"/>
              <a:t> de Variables</a:t>
            </a:r>
            <a:endParaRPr dirty="0"/>
          </a:p>
        </p:txBody>
      </p:sp>
      <p:sp>
        <p:nvSpPr>
          <p:cNvPr id="4" name="Google Shape;501;p40">
            <a:extLst>
              <a:ext uri="{FF2B5EF4-FFF2-40B4-BE49-F238E27FC236}">
                <a16:creationId xmlns:a16="http://schemas.microsoft.com/office/drawing/2014/main" id="{1648F4A0-2CCA-7D01-62C0-7D4A47AFD0F8}"/>
              </a:ext>
            </a:extLst>
          </p:cNvPr>
          <p:cNvSpPr txBox="1">
            <a:spLocks/>
          </p:cNvSpPr>
          <p:nvPr/>
        </p:nvSpPr>
        <p:spPr>
          <a:xfrm>
            <a:off x="3986065" y="947821"/>
            <a:ext cx="1171717" cy="53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CO" sz="1800" dirty="0" err="1">
                <a:solidFill>
                  <a:schemeClr val="dk1"/>
                </a:solidFill>
                <a:latin typeface="Merriweather Black"/>
                <a:cs typeface="Merriweather Black"/>
              </a:rPr>
              <a:t>Oldpeak</a:t>
            </a:r>
            <a:endParaRPr lang="es-CO" sz="1800" dirty="0">
              <a:solidFill>
                <a:schemeClr val="dk1"/>
              </a:solidFill>
              <a:latin typeface="Merriweather Black"/>
              <a:cs typeface="Merriweather Black"/>
              <a:sym typeface="Inter ExtraBold"/>
            </a:endParaRPr>
          </a:p>
        </p:txBody>
      </p:sp>
      <p:sp>
        <p:nvSpPr>
          <p:cNvPr id="24" name="Flecha derecha 23">
            <a:extLst>
              <a:ext uri="{FF2B5EF4-FFF2-40B4-BE49-F238E27FC236}">
                <a16:creationId xmlns:a16="http://schemas.microsoft.com/office/drawing/2014/main" id="{2F2713F8-DDAA-BFC5-AA5F-7792F58A2CDD}"/>
              </a:ext>
            </a:extLst>
          </p:cNvPr>
          <p:cNvSpPr/>
          <p:nvPr/>
        </p:nvSpPr>
        <p:spPr>
          <a:xfrm>
            <a:off x="2424203" y="2605516"/>
            <a:ext cx="583876" cy="393659"/>
          </a:xfrm>
          <a:prstGeom prst="rightArrow">
            <a:avLst/>
          </a:prstGeom>
          <a:solidFill>
            <a:schemeClr val="tx2">
              <a:lumMod val="90000"/>
            </a:schemeClr>
          </a:solidFill>
          <a:ln>
            <a:solidFill>
              <a:schemeClr val="tx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25" name="Imagen 24">
            <a:extLst>
              <a:ext uri="{FF2B5EF4-FFF2-40B4-BE49-F238E27FC236}">
                <a16:creationId xmlns:a16="http://schemas.microsoft.com/office/drawing/2014/main" id="{0300FA22-C1FF-C2AA-310A-FE658A8174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7262" y="2151874"/>
            <a:ext cx="959954" cy="1300942"/>
          </a:xfrm>
          <a:prstGeom prst="rect">
            <a:avLst/>
          </a:prstGeom>
        </p:spPr>
      </p:pic>
      <p:sp>
        <p:nvSpPr>
          <p:cNvPr id="26" name="Google Shape;517;p41">
            <a:extLst>
              <a:ext uri="{FF2B5EF4-FFF2-40B4-BE49-F238E27FC236}">
                <a16:creationId xmlns:a16="http://schemas.microsoft.com/office/drawing/2014/main" id="{F0CDE50E-31DF-5123-30B3-22C79ECD1B16}"/>
              </a:ext>
            </a:extLst>
          </p:cNvPr>
          <p:cNvSpPr txBox="1">
            <a:spLocks/>
          </p:cNvSpPr>
          <p:nvPr/>
        </p:nvSpPr>
        <p:spPr>
          <a:xfrm>
            <a:off x="718835" y="1579174"/>
            <a:ext cx="1613928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Inter"/>
              <a:buAutoNum type="arabicPeriod"/>
              <a:defRPr sz="11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 algn="ctr">
              <a:buFont typeface="Inter"/>
              <a:buNone/>
            </a:pPr>
            <a:r>
              <a:rPr lang="es-ES" sz="1400" dirty="0"/>
              <a:t>Enfermedad cardíaca</a:t>
            </a:r>
          </a:p>
        </p:txBody>
      </p:sp>
      <p:sp>
        <p:nvSpPr>
          <p:cNvPr id="27" name="Google Shape;517;p41">
            <a:extLst>
              <a:ext uri="{FF2B5EF4-FFF2-40B4-BE49-F238E27FC236}">
                <a16:creationId xmlns:a16="http://schemas.microsoft.com/office/drawing/2014/main" id="{CA7FBA18-8FC1-29C8-DE0C-3AC467799DA8}"/>
              </a:ext>
            </a:extLst>
          </p:cNvPr>
          <p:cNvSpPr txBox="1">
            <a:spLocks/>
          </p:cNvSpPr>
          <p:nvPr/>
        </p:nvSpPr>
        <p:spPr>
          <a:xfrm>
            <a:off x="810275" y="3452816"/>
            <a:ext cx="1613928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Inter"/>
              <a:buAutoNum type="arabicPeriod"/>
              <a:defRPr sz="11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 algn="ctr">
              <a:buFont typeface="Inter"/>
              <a:buNone/>
            </a:pPr>
            <a:r>
              <a:rPr lang="es-ES" sz="1400" dirty="0"/>
              <a:t>Isquemia miocárdica</a:t>
            </a: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91E69D1C-930C-1BD7-7B92-621F0177CFC3}"/>
              </a:ext>
            </a:extLst>
          </p:cNvPr>
          <p:cNvSpPr txBox="1"/>
          <p:nvPr/>
        </p:nvSpPr>
        <p:spPr>
          <a:xfrm>
            <a:off x="8637976" y="4730855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D06C9F6-C56E-F84A-A14A-8801836B09E1}" type="slidenum">
              <a:rPr lang="es-ES_tradnl" smtClean="0"/>
              <a:t>16</a:t>
            </a:fld>
            <a:endParaRPr lang="es-ES_tradnl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55754D1E-109D-78BF-417B-738A2AAF5E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3164834">
            <a:off x="2882705" y="2497057"/>
            <a:ext cx="1539411" cy="427442"/>
          </a:xfrm>
          <a:prstGeom prst="rect">
            <a:avLst/>
          </a:prstGeom>
        </p:spPr>
      </p:pic>
      <p:sp>
        <p:nvSpPr>
          <p:cNvPr id="5" name="Google Shape;517;p41">
            <a:extLst>
              <a:ext uri="{FF2B5EF4-FFF2-40B4-BE49-F238E27FC236}">
                <a16:creationId xmlns:a16="http://schemas.microsoft.com/office/drawing/2014/main" id="{80FB0ED5-60F8-DAF0-6524-543E6C5ADE47}"/>
              </a:ext>
            </a:extLst>
          </p:cNvPr>
          <p:cNvSpPr txBox="1">
            <a:spLocks/>
          </p:cNvSpPr>
          <p:nvPr/>
        </p:nvSpPr>
        <p:spPr>
          <a:xfrm>
            <a:off x="3244248" y="3490146"/>
            <a:ext cx="2264292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Inter"/>
              <a:buAutoNum type="arabicPeriod"/>
              <a:defRPr sz="11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 algn="ctr">
              <a:buFont typeface="Inter"/>
              <a:buNone/>
            </a:pPr>
            <a:r>
              <a:rPr lang="es-ES" sz="1400" dirty="0"/>
              <a:t>Desbalance del flujo de sangre y de oxígeno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F75B84D3-F829-4E4A-6B18-F7C30575F9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11220" y="1865524"/>
            <a:ext cx="1458106" cy="1481498"/>
          </a:xfrm>
          <a:prstGeom prst="rect">
            <a:avLst/>
          </a:prstGeom>
        </p:spPr>
      </p:pic>
      <p:sp>
        <p:nvSpPr>
          <p:cNvPr id="10" name="Flecha derecha 9">
            <a:extLst>
              <a:ext uri="{FF2B5EF4-FFF2-40B4-BE49-F238E27FC236}">
                <a16:creationId xmlns:a16="http://schemas.microsoft.com/office/drawing/2014/main" id="{831D5654-8720-7574-16A1-235BB4285A68}"/>
              </a:ext>
            </a:extLst>
          </p:cNvPr>
          <p:cNvSpPr/>
          <p:nvPr/>
        </p:nvSpPr>
        <p:spPr>
          <a:xfrm>
            <a:off x="5942581" y="2605516"/>
            <a:ext cx="583876" cy="393659"/>
          </a:xfrm>
          <a:prstGeom prst="rightArrow">
            <a:avLst/>
          </a:prstGeom>
          <a:solidFill>
            <a:schemeClr val="tx2">
              <a:lumMod val="90000"/>
            </a:schemeClr>
          </a:solidFill>
          <a:ln>
            <a:solidFill>
              <a:schemeClr val="tx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F8496D1F-865E-96AE-893B-8812E9D258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26457" y="1609828"/>
            <a:ext cx="2070661" cy="1940470"/>
          </a:xfrm>
          <a:prstGeom prst="rect">
            <a:avLst/>
          </a:prstGeom>
        </p:spPr>
      </p:pic>
      <p:sp>
        <p:nvSpPr>
          <p:cNvPr id="14" name="Google Shape;517;p41">
            <a:extLst>
              <a:ext uri="{FF2B5EF4-FFF2-40B4-BE49-F238E27FC236}">
                <a16:creationId xmlns:a16="http://schemas.microsoft.com/office/drawing/2014/main" id="{1018ABFF-BA73-F31B-65F5-52D2FEF818B6}"/>
              </a:ext>
            </a:extLst>
          </p:cNvPr>
          <p:cNvSpPr txBox="1">
            <a:spLocks/>
          </p:cNvSpPr>
          <p:nvPr/>
        </p:nvSpPr>
        <p:spPr>
          <a:xfrm>
            <a:off x="6617897" y="3490146"/>
            <a:ext cx="1767178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Inter"/>
              <a:buAutoNum type="arabicPeriod"/>
              <a:defRPr sz="11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 algn="ctr">
              <a:buFont typeface="Inter"/>
              <a:buNone/>
            </a:pPr>
            <a:r>
              <a:rPr lang="es-ES" sz="1400" dirty="0"/>
              <a:t>Depresión del segmento ST</a:t>
            </a:r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E51D1072-B834-905F-2A42-CE60E5B8E616}"/>
              </a:ext>
            </a:extLst>
          </p:cNvPr>
          <p:cNvSpPr/>
          <p:nvPr/>
        </p:nvSpPr>
        <p:spPr>
          <a:xfrm>
            <a:off x="7513492" y="2802345"/>
            <a:ext cx="650964" cy="648393"/>
          </a:xfrm>
          <a:prstGeom prst="ellips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72714847-1A60-11E0-B522-9DAD74FC3AA5}"/>
              </a:ext>
            </a:extLst>
          </p:cNvPr>
          <p:cNvSpPr txBox="1"/>
          <p:nvPr/>
        </p:nvSpPr>
        <p:spPr>
          <a:xfrm>
            <a:off x="221972" y="4854817"/>
            <a:ext cx="7410943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“ST depression on ECG: What it means and causes.” https://</a:t>
            </a:r>
            <a:r>
              <a:rPr lang="en-US" sz="900" dirty="0" err="1"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www.medicalnewstoday.com</a:t>
            </a:r>
            <a:r>
              <a:rPr lang="en-US" sz="900" dirty="0"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/articles/</a:t>
            </a:r>
            <a:r>
              <a:rPr lang="en-US" sz="900" dirty="0" err="1"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st</a:t>
            </a:r>
            <a:r>
              <a:rPr lang="en-US" sz="900" dirty="0"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-depression-on-</a:t>
            </a:r>
            <a:r>
              <a:rPr lang="en-US" sz="900" dirty="0" err="1"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ecg</a:t>
            </a:r>
            <a:r>
              <a:rPr lang="en-US" sz="900" dirty="0"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(accessed Mar. 14, 2023).</a:t>
            </a:r>
            <a:r>
              <a:rPr lang="es-CO" sz="900" dirty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endParaRPr lang="es-ES_tradnl" sz="900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21217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50"/>
          <p:cNvSpPr txBox="1">
            <a:spLocks noGrp="1"/>
          </p:cNvSpPr>
          <p:nvPr>
            <p:ph type="title"/>
          </p:nvPr>
        </p:nvSpPr>
        <p:spPr>
          <a:xfrm>
            <a:off x="758775" y="375121"/>
            <a:ext cx="7626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 err="1"/>
              <a:t>Grafo</a:t>
            </a:r>
            <a:endParaRPr dirty="0"/>
          </a:p>
        </p:txBody>
      </p:sp>
      <p:pic>
        <p:nvPicPr>
          <p:cNvPr id="20" name="Imagen 19">
            <a:extLst>
              <a:ext uri="{FF2B5EF4-FFF2-40B4-BE49-F238E27FC236}">
                <a16:creationId xmlns:a16="http://schemas.microsoft.com/office/drawing/2014/main" id="{519D67C9-D121-5F07-986B-45DB782B5FF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742" y="1099473"/>
            <a:ext cx="6340366" cy="2944553"/>
          </a:xfrm>
          <a:prstGeom prst="rect">
            <a:avLst/>
          </a:prstGeom>
        </p:spPr>
      </p:pic>
      <p:sp>
        <p:nvSpPr>
          <p:cNvPr id="21" name="CuadroTexto 20">
            <a:extLst>
              <a:ext uri="{FF2B5EF4-FFF2-40B4-BE49-F238E27FC236}">
                <a16:creationId xmlns:a16="http://schemas.microsoft.com/office/drawing/2014/main" id="{E16B926D-4274-99F1-BEFD-A4E8E7FE4400}"/>
              </a:ext>
            </a:extLst>
          </p:cNvPr>
          <p:cNvSpPr txBox="1"/>
          <p:nvPr/>
        </p:nvSpPr>
        <p:spPr>
          <a:xfrm>
            <a:off x="8014521" y="4835723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D06C9F6-C56E-F84A-A14A-8801836B09E1}" type="slidenum">
              <a:rPr lang="es-ES_tradnl" smtClean="0"/>
              <a:t>17</a:t>
            </a:fld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2269861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39"/>
          <p:cNvSpPr txBox="1">
            <a:spLocks noGrp="1"/>
          </p:cNvSpPr>
          <p:nvPr>
            <p:ph type="title"/>
          </p:nvPr>
        </p:nvSpPr>
        <p:spPr>
          <a:xfrm>
            <a:off x="758775" y="375121"/>
            <a:ext cx="7626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 err="1"/>
              <a:t>Modelo</a:t>
            </a:r>
            <a:endParaRPr dirty="0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0CDB4C9F-B015-E2B9-3A74-97F24AD26C43}"/>
              </a:ext>
            </a:extLst>
          </p:cNvPr>
          <p:cNvSpPr/>
          <p:nvPr/>
        </p:nvSpPr>
        <p:spPr>
          <a:xfrm>
            <a:off x="1246908" y="1330916"/>
            <a:ext cx="1795549" cy="947651"/>
          </a:xfrm>
          <a:prstGeom prst="rect">
            <a:avLst/>
          </a:prstGeom>
          <a:noFill/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>
                <a:solidFill>
                  <a:schemeClr val="bg2"/>
                </a:solidFill>
              </a:rPr>
              <a:t>Importación de la base de datos y eliminación de valores </a:t>
            </a:r>
            <a:r>
              <a:rPr lang="es-ES_tradnl" dirty="0" err="1">
                <a:solidFill>
                  <a:schemeClr val="bg2"/>
                </a:solidFill>
              </a:rPr>
              <a:t>NaN</a:t>
            </a:r>
            <a:r>
              <a:rPr lang="es-ES_tradnl" dirty="0">
                <a:solidFill>
                  <a:schemeClr val="bg2"/>
                </a:solidFill>
              </a:rPr>
              <a:t>.</a:t>
            </a:r>
          </a:p>
        </p:txBody>
      </p:sp>
      <p:sp>
        <p:nvSpPr>
          <p:cNvPr id="5" name="Flecha derecha 4">
            <a:extLst>
              <a:ext uri="{FF2B5EF4-FFF2-40B4-BE49-F238E27FC236}">
                <a16:creationId xmlns:a16="http://schemas.microsoft.com/office/drawing/2014/main" id="{19C96664-6515-EF55-716A-C1492E0F6C82}"/>
              </a:ext>
            </a:extLst>
          </p:cNvPr>
          <p:cNvSpPr/>
          <p:nvPr/>
        </p:nvSpPr>
        <p:spPr>
          <a:xfrm>
            <a:off x="3042457" y="1617704"/>
            <a:ext cx="648394" cy="374073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F1F5AAD2-2A38-1558-13E7-FC749C4F1CA0}"/>
              </a:ext>
            </a:extLst>
          </p:cNvPr>
          <p:cNvSpPr/>
          <p:nvPr/>
        </p:nvSpPr>
        <p:spPr>
          <a:xfrm>
            <a:off x="3690851" y="1331795"/>
            <a:ext cx="1795549" cy="947651"/>
          </a:xfrm>
          <a:prstGeom prst="rect">
            <a:avLst/>
          </a:prstGeom>
          <a:noFill/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MX" dirty="0">
                <a:solidFill>
                  <a:schemeClr val="bg2"/>
                </a:solidFill>
              </a:rPr>
              <a:t>Discretización de variables continuas.</a:t>
            </a:r>
          </a:p>
        </p:txBody>
      </p:sp>
      <p:sp>
        <p:nvSpPr>
          <p:cNvPr id="7" name="Flecha derecha 6">
            <a:extLst>
              <a:ext uri="{FF2B5EF4-FFF2-40B4-BE49-F238E27FC236}">
                <a16:creationId xmlns:a16="http://schemas.microsoft.com/office/drawing/2014/main" id="{9C944639-42CA-50A2-F96F-89E4BAD1B0ED}"/>
              </a:ext>
            </a:extLst>
          </p:cNvPr>
          <p:cNvSpPr/>
          <p:nvPr/>
        </p:nvSpPr>
        <p:spPr>
          <a:xfrm>
            <a:off x="5486400" y="1618583"/>
            <a:ext cx="648394" cy="374073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B3E85470-FCCF-9285-6DBA-AB4D3AC9F173}"/>
              </a:ext>
            </a:extLst>
          </p:cNvPr>
          <p:cNvSpPr/>
          <p:nvPr/>
        </p:nvSpPr>
        <p:spPr>
          <a:xfrm>
            <a:off x="6134794" y="1330916"/>
            <a:ext cx="1795549" cy="947651"/>
          </a:xfrm>
          <a:prstGeom prst="rect">
            <a:avLst/>
          </a:prstGeom>
          <a:noFill/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MX" dirty="0">
                <a:solidFill>
                  <a:schemeClr val="bg2"/>
                </a:solidFill>
              </a:rPr>
              <a:t>Definición de la red Bayesiana.</a:t>
            </a:r>
          </a:p>
        </p:txBody>
      </p:sp>
      <p:sp>
        <p:nvSpPr>
          <p:cNvPr id="9" name="Flecha derecha 8">
            <a:extLst>
              <a:ext uri="{FF2B5EF4-FFF2-40B4-BE49-F238E27FC236}">
                <a16:creationId xmlns:a16="http://schemas.microsoft.com/office/drawing/2014/main" id="{D167EAD8-D914-E039-CF6D-85C9529B0757}"/>
              </a:ext>
            </a:extLst>
          </p:cNvPr>
          <p:cNvSpPr/>
          <p:nvPr/>
        </p:nvSpPr>
        <p:spPr>
          <a:xfrm rot="5400000">
            <a:off x="6708370" y="2415728"/>
            <a:ext cx="648394" cy="374073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B4CA6D05-1FAE-9A9F-346F-136008FA2572}"/>
              </a:ext>
            </a:extLst>
          </p:cNvPr>
          <p:cNvSpPr/>
          <p:nvPr/>
        </p:nvSpPr>
        <p:spPr>
          <a:xfrm>
            <a:off x="6134792" y="2940307"/>
            <a:ext cx="1795549" cy="947651"/>
          </a:xfrm>
          <a:prstGeom prst="rect">
            <a:avLst/>
          </a:prstGeom>
          <a:noFill/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MX" dirty="0">
                <a:solidFill>
                  <a:schemeClr val="bg2"/>
                </a:solidFill>
              </a:rPr>
              <a:t>Estimación por máxima verosimilitud de las CPDs del modelo.</a:t>
            </a:r>
          </a:p>
        </p:txBody>
      </p:sp>
      <p:sp>
        <p:nvSpPr>
          <p:cNvPr id="11" name="Flecha derecha 10">
            <a:extLst>
              <a:ext uri="{FF2B5EF4-FFF2-40B4-BE49-F238E27FC236}">
                <a16:creationId xmlns:a16="http://schemas.microsoft.com/office/drawing/2014/main" id="{43B83AEB-EDE1-9B0F-CF34-EAACF60A6560}"/>
              </a:ext>
            </a:extLst>
          </p:cNvPr>
          <p:cNvSpPr/>
          <p:nvPr/>
        </p:nvSpPr>
        <p:spPr>
          <a:xfrm rot="10800000">
            <a:off x="5498868" y="3227095"/>
            <a:ext cx="648394" cy="374073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E432DACF-51EF-161D-A287-4FB4F286467F}"/>
              </a:ext>
            </a:extLst>
          </p:cNvPr>
          <p:cNvSpPr/>
          <p:nvPr/>
        </p:nvSpPr>
        <p:spPr>
          <a:xfrm>
            <a:off x="3690850" y="2940307"/>
            <a:ext cx="1795549" cy="947651"/>
          </a:xfrm>
          <a:prstGeom prst="rect">
            <a:avLst/>
          </a:prstGeom>
          <a:noFill/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MX" dirty="0">
                <a:solidFill>
                  <a:schemeClr val="bg2"/>
                </a:solidFill>
              </a:rPr>
              <a:t>Eliminación de variables.</a:t>
            </a:r>
          </a:p>
        </p:txBody>
      </p:sp>
      <p:sp>
        <p:nvSpPr>
          <p:cNvPr id="13" name="Flecha derecha 12">
            <a:extLst>
              <a:ext uri="{FF2B5EF4-FFF2-40B4-BE49-F238E27FC236}">
                <a16:creationId xmlns:a16="http://schemas.microsoft.com/office/drawing/2014/main" id="{89DFDD8D-E969-CE77-71C8-961209025126}"/>
              </a:ext>
            </a:extLst>
          </p:cNvPr>
          <p:cNvSpPr/>
          <p:nvPr/>
        </p:nvSpPr>
        <p:spPr>
          <a:xfrm rot="10800000">
            <a:off x="3029987" y="3227096"/>
            <a:ext cx="648394" cy="374073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E4FA33CF-040C-0A1E-EF66-12414A07123B}"/>
              </a:ext>
            </a:extLst>
          </p:cNvPr>
          <p:cNvSpPr/>
          <p:nvPr/>
        </p:nvSpPr>
        <p:spPr>
          <a:xfrm>
            <a:off x="1246908" y="2940307"/>
            <a:ext cx="1795549" cy="947651"/>
          </a:xfrm>
          <a:prstGeom prst="rect">
            <a:avLst/>
          </a:prstGeom>
          <a:noFill/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MX" dirty="0">
                <a:solidFill>
                  <a:schemeClr val="bg2"/>
                </a:solidFill>
              </a:rPr>
              <a:t>Inferencia de la CPD HD, basado en evidencia.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E5E19F1D-DE29-D12B-F725-FD5CA96FE0ED}"/>
              </a:ext>
            </a:extLst>
          </p:cNvPr>
          <p:cNvSpPr txBox="1"/>
          <p:nvPr/>
        </p:nvSpPr>
        <p:spPr>
          <a:xfrm>
            <a:off x="8704478" y="4589538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D06C9F6-C56E-F84A-A14A-8801836B09E1}" type="slidenum">
              <a:rPr lang="es-ES_tradnl" smtClean="0"/>
              <a:t>18</a:t>
            </a:fld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7745773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39"/>
          <p:cNvSpPr txBox="1">
            <a:spLocks noGrp="1"/>
          </p:cNvSpPr>
          <p:nvPr>
            <p:ph type="title"/>
          </p:nvPr>
        </p:nvSpPr>
        <p:spPr>
          <a:xfrm>
            <a:off x="758775" y="375121"/>
            <a:ext cx="7626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 err="1"/>
              <a:t>Modelo</a:t>
            </a:r>
            <a:endParaRPr dirty="0"/>
          </a:p>
        </p:txBody>
      </p:sp>
      <p:sp>
        <p:nvSpPr>
          <p:cNvPr id="3" name="Google Shape;501;p40">
            <a:extLst>
              <a:ext uri="{FF2B5EF4-FFF2-40B4-BE49-F238E27FC236}">
                <a16:creationId xmlns:a16="http://schemas.microsoft.com/office/drawing/2014/main" id="{2EB0305A-8239-036A-8346-C36CD7F793A2}"/>
              </a:ext>
            </a:extLst>
          </p:cNvPr>
          <p:cNvSpPr txBox="1">
            <a:spLocks/>
          </p:cNvSpPr>
          <p:nvPr/>
        </p:nvSpPr>
        <p:spPr>
          <a:xfrm>
            <a:off x="2291111" y="839598"/>
            <a:ext cx="4561627" cy="53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CO" sz="1800" dirty="0">
                <a:solidFill>
                  <a:schemeClr val="dk1"/>
                </a:solidFill>
                <a:latin typeface="Merriweather Black"/>
                <a:cs typeface="Merriweather Black"/>
              </a:rPr>
              <a:t>Discretización de variables continuas</a:t>
            </a:r>
            <a:endParaRPr lang="es-CO" sz="1800" dirty="0">
              <a:solidFill>
                <a:schemeClr val="dk1"/>
              </a:solidFill>
              <a:latin typeface="Merriweather Black"/>
              <a:cs typeface="Merriweather Black"/>
              <a:sym typeface="Inter ExtraBold"/>
            </a:endParaRPr>
          </a:p>
        </p:txBody>
      </p: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4473B2F7-3165-B3E4-EF04-E37077E0C0F0}"/>
              </a:ext>
            </a:extLst>
          </p:cNvPr>
          <p:cNvCxnSpPr>
            <a:cxnSpLocks/>
          </p:cNvCxnSpPr>
          <p:nvPr/>
        </p:nvCxnSpPr>
        <p:spPr>
          <a:xfrm>
            <a:off x="2909454" y="1645920"/>
            <a:ext cx="0" cy="319320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7D15A667-EA62-A474-18DB-E25B284FDDA1}"/>
              </a:ext>
            </a:extLst>
          </p:cNvPr>
          <p:cNvCxnSpPr>
            <a:cxnSpLocks/>
          </p:cNvCxnSpPr>
          <p:nvPr/>
        </p:nvCxnSpPr>
        <p:spPr>
          <a:xfrm>
            <a:off x="6159733" y="1645919"/>
            <a:ext cx="0" cy="327633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Google Shape;501;p40">
            <a:extLst>
              <a:ext uri="{FF2B5EF4-FFF2-40B4-BE49-F238E27FC236}">
                <a16:creationId xmlns:a16="http://schemas.microsoft.com/office/drawing/2014/main" id="{9A5356BA-8122-B7E7-1B50-A1172BFA7498}"/>
              </a:ext>
            </a:extLst>
          </p:cNvPr>
          <p:cNvSpPr txBox="1">
            <a:spLocks/>
          </p:cNvSpPr>
          <p:nvPr/>
        </p:nvSpPr>
        <p:spPr>
          <a:xfrm>
            <a:off x="1018096" y="1380119"/>
            <a:ext cx="917150" cy="53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CO" sz="1800" dirty="0">
                <a:solidFill>
                  <a:schemeClr val="tx2">
                    <a:lumMod val="50000"/>
                  </a:schemeClr>
                </a:solidFill>
                <a:latin typeface="Merriweather Black"/>
                <a:cs typeface="Merriweather Black"/>
                <a:sym typeface="Merriweather Black"/>
              </a:rPr>
              <a:t>Chol</a:t>
            </a:r>
            <a:endParaRPr lang="es-CO" sz="1800" dirty="0">
              <a:solidFill>
                <a:schemeClr val="tx2">
                  <a:lumMod val="50000"/>
                </a:schemeClr>
              </a:solidFill>
              <a:latin typeface="Merriweather Black"/>
              <a:cs typeface="Merriweather Black"/>
              <a:sym typeface="Inter ExtraBold"/>
            </a:endParaRPr>
          </a:p>
        </p:txBody>
      </p:sp>
      <p:sp>
        <p:nvSpPr>
          <p:cNvPr id="22" name="Google Shape;501;p40">
            <a:extLst>
              <a:ext uri="{FF2B5EF4-FFF2-40B4-BE49-F238E27FC236}">
                <a16:creationId xmlns:a16="http://schemas.microsoft.com/office/drawing/2014/main" id="{96FE3BFB-2BB0-E1F9-A3A8-FF07F23A5FAE}"/>
              </a:ext>
            </a:extLst>
          </p:cNvPr>
          <p:cNvSpPr txBox="1">
            <a:spLocks/>
          </p:cNvSpPr>
          <p:nvPr/>
        </p:nvSpPr>
        <p:spPr>
          <a:xfrm>
            <a:off x="6908780" y="1523734"/>
            <a:ext cx="1218167" cy="53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CO" sz="1800" dirty="0" err="1">
                <a:solidFill>
                  <a:schemeClr val="tx2">
                    <a:lumMod val="50000"/>
                  </a:schemeClr>
                </a:solidFill>
                <a:latin typeface="Merriweather Black"/>
                <a:cs typeface="Merriweather Black"/>
                <a:sym typeface="Merriweather Black"/>
              </a:rPr>
              <a:t>Oldpeak</a:t>
            </a:r>
            <a:endParaRPr lang="es-CO" sz="1800" dirty="0">
              <a:solidFill>
                <a:schemeClr val="tx2">
                  <a:lumMod val="50000"/>
                </a:schemeClr>
              </a:solidFill>
              <a:latin typeface="Merriweather Black"/>
              <a:cs typeface="Merriweather Black"/>
              <a:sym typeface="Inter ExtraBold"/>
            </a:endParaRPr>
          </a:p>
        </p:txBody>
      </p:sp>
      <p:sp>
        <p:nvSpPr>
          <p:cNvPr id="44" name="Google Shape;517;p41">
            <a:extLst>
              <a:ext uri="{FF2B5EF4-FFF2-40B4-BE49-F238E27FC236}">
                <a16:creationId xmlns:a16="http://schemas.microsoft.com/office/drawing/2014/main" id="{CAEB9541-20F8-070F-C516-70EB65F3386A}"/>
              </a:ext>
            </a:extLst>
          </p:cNvPr>
          <p:cNvSpPr txBox="1">
            <a:spLocks/>
          </p:cNvSpPr>
          <p:nvPr/>
        </p:nvSpPr>
        <p:spPr>
          <a:xfrm>
            <a:off x="1017053" y="2002243"/>
            <a:ext cx="1512905" cy="440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Inter"/>
              <a:buAutoNum type="arabicPeriod"/>
              <a:defRPr sz="11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 algn="ctr">
              <a:buFont typeface="Inter"/>
              <a:buNone/>
            </a:pPr>
            <a:r>
              <a:rPr lang="es-ES" sz="1600" dirty="0"/>
              <a:t> &lt; 200 mg/</a:t>
            </a:r>
            <a:r>
              <a:rPr lang="es-ES" sz="1600" dirty="0" err="1"/>
              <a:t>dL</a:t>
            </a:r>
            <a:endParaRPr lang="es-ES" sz="1600" dirty="0"/>
          </a:p>
        </p:txBody>
      </p:sp>
      <p:sp>
        <p:nvSpPr>
          <p:cNvPr id="45" name="Google Shape;517;p41">
            <a:extLst>
              <a:ext uri="{FF2B5EF4-FFF2-40B4-BE49-F238E27FC236}">
                <a16:creationId xmlns:a16="http://schemas.microsoft.com/office/drawing/2014/main" id="{A532C3AC-1EC8-F93F-0D5F-529A46AB84C5}"/>
              </a:ext>
            </a:extLst>
          </p:cNvPr>
          <p:cNvSpPr txBox="1">
            <a:spLocks/>
          </p:cNvSpPr>
          <p:nvPr/>
        </p:nvSpPr>
        <p:spPr>
          <a:xfrm>
            <a:off x="227828" y="2002243"/>
            <a:ext cx="492285" cy="440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Inter"/>
              <a:buAutoNum type="arabicPeriod"/>
              <a:defRPr sz="11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 algn="ctr">
              <a:buFont typeface="Inter"/>
              <a:buNone/>
            </a:pPr>
            <a:r>
              <a:rPr lang="es-ES" sz="1600" dirty="0"/>
              <a:t>0</a:t>
            </a:r>
          </a:p>
        </p:txBody>
      </p:sp>
      <p:cxnSp>
        <p:nvCxnSpPr>
          <p:cNvPr id="46" name="Conector recto de flecha 45">
            <a:extLst>
              <a:ext uri="{FF2B5EF4-FFF2-40B4-BE49-F238E27FC236}">
                <a16:creationId xmlns:a16="http://schemas.microsoft.com/office/drawing/2014/main" id="{4E198C79-1132-1E52-1005-A35060B09717}"/>
              </a:ext>
            </a:extLst>
          </p:cNvPr>
          <p:cNvCxnSpPr>
            <a:cxnSpLocks/>
            <a:stCxn id="45" idx="3"/>
            <a:endCxn id="44" idx="1"/>
          </p:cNvCxnSpPr>
          <p:nvPr/>
        </p:nvCxnSpPr>
        <p:spPr>
          <a:xfrm>
            <a:off x="720113" y="2222483"/>
            <a:ext cx="29694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Google Shape;517;p41">
            <a:extLst>
              <a:ext uri="{FF2B5EF4-FFF2-40B4-BE49-F238E27FC236}">
                <a16:creationId xmlns:a16="http://schemas.microsoft.com/office/drawing/2014/main" id="{4FFAAF15-DCA8-DB38-31EA-3EF149F60CA2}"/>
              </a:ext>
            </a:extLst>
          </p:cNvPr>
          <p:cNvSpPr txBox="1">
            <a:spLocks/>
          </p:cNvSpPr>
          <p:nvPr/>
        </p:nvSpPr>
        <p:spPr>
          <a:xfrm>
            <a:off x="1017053" y="2425620"/>
            <a:ext cx="1911921" cy="440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Inter"/>
              <a:buAutoNum type="arabicPeriod"/>
              <a:defRPr sz="11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 algn="ctr">
              <a:buFont typeface="Inter"/>
              <a:buNone/>
            </a:pPr>
            <a:r>
              <a:rPr lang="es-ES" sz="1600" dirty="0"/>
              <a:t> 200 – 239 mg/</a:t>
            </a:r>
            <a:r>
              <a:rPr lang="es-ES" sz="1600" dirty="0" err="1"/>
              <a:t>dL</a:t>
            </a:r>
            <a:endParaRPr lang="es-ES" sz="1600" dirty="0"/>
          </a:p>
        </p:txBody>
      </p:sp>
      <p:sp>
        <p:nvSpPr>
          <p:cNvPr id="48" name="Google Shape;517;p41">
            <a:extLst>
              <a:ext uri="{FF2B5EF4-FFF2-40B4-BE49-F238E27FC236}">
                <a16:creationId xmlns:a16="http://schemas.microsoft.com/office/drawing/2014/main" id="{6A0D9820-F876-869D-26DC-2DC1B1329BFE}"/>
              </a:ext>
            </a:extLst>
          </p:cNvPr>
          <p:cNvSpPr txBox="1">
            <a:spLocks/>
          </p:cNvSpPr>
          <p:nvPr/>
        </p:nvSpPr>
        <p:spPr>
          <a:xfrm>
            <a:off x="227828" y="2425620"/>
            <a:ext cx="492285" cy="440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Inter"/>
              <a:buAutoNum type="arabicPeriod"/>
              <a:defRPr sz="11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 algn="ctr">
              <a:buFont typeface="Inter"/>
              <a:buNone/>
            </a:pPr>
            <a:r>
              <a:rPr lang="es-ES" sz="1600" dirty="0"/>
              <a:t>1</a:t>
            </a:r>
          </a:p>
        </p:txBody>
      </p:sp>
      <p:cxnSp>
        <p:nvCxnSpPr>
          <p:cNvPr id="49" name="Conector recto de flecha 48">
            <a:extLst>
              <a:ext uri="{FF2B5EF4-FFF2-40B4-BE49-F238E27FC236}">
                <a16:creationId xmlns:a16="http://schemas.microsoft.com/office/drawing/2014/main" id="{DD98A6EE-D6AF-0B72-B68E-F2EAE7340949}"/>
              </a:ext>
            </a:extLst>
          </p:cNvPr>
          <p:cNvCxnSpPr>
            <a:cxnSpLocks/>
            <a:stCxn id="48" idx="3"/>
            <a:endCxn id="47" idx="1"/>
          </p:cNvCxnSpPr>
          <p:nvPr/>
        </p:nvCxnSpPr>
        <p:spPr>
          <a:xfrm>
            <a:off x="720113" y="2645860"/>
            <a:ext cx="29694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Google Shape;517;p41">
            <a:extLst>
              <a:ext uri="{FF2B5EF4-FFF2-40B4-BE49-F238E27FC236}">
                <a16:creationId xmlns:a16="http://schemas.microsoft.com/office/drawing/2014/main" id="{BE36EF32-2284-56A0-E89C-2B9C5F6DFCD5}"/>
              </a:ext>
            </a:extLst>
          </p:cNvPr>
          <p:cNvSpPr txBox="1">
            <a:spLocks/>
          </p:cNvSpPr>
          <p:nvPr/>
        </p:nvSpPr>
        <p:spPr>
          <a:xfrm>
            <a:off x="1017053" y="2866100"/>
            <a:ext cx="1512905" cy="440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Inter"/>
              <a:buAutoNum type="arabicPeriod"/>
              <a:defRPr sz="11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 algn="ctr">
              <a:buFont typeface="Inter"/>
              <a:buNone/>
            </a:pPr>
            <a:r>
              <a:rPr lang="es-ES" sz="1600" dirty="0"/>
              <a:t>≥ 240 mg/</a:t>
            </a:r>
            <a:r>
              <a:rPr lang="es-ES" sz="1600" dirty="0" err="1"/>
              <a:t>dL</a:t>
            </a:r>
            <a:r>
              <a:rPr lang="es-ES" sz="1600" dirty="0"/>
              <a:t> </a:t>
            </a:r>
          </a:p>
        </p:txBody>
      </p:sp>
      <p:sp>
        <p:nvSpPr>
          <p:cNvPr id="51" name="Google Shape;517;p41">
            <a:extLst>
              <a:ext uri="{FF2B5EF4-FFF2-40B4-BE49-F238E27FC236}">
                <a16:creationId xmlns:a16="http://schemas.microsoft.com/office/drawing/2014/main" id="{75411CFA-88B5-B15A-2989-FB28C174EE7D}"/>
              </a:ext>
            </a:extLst>
          </p:cNvPr>
          <p:cNvSpPr txBox="1">
            <a:spLocks/>
          </p:cNvSpPr>
          <p:nvPr/>
        </p:nvSpPr>
        <p:spPr>
          <a:xfrm>
            <a:off x="227828" y="2866100"/>
            <a:ext cx="492285" cy="440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Inter"/>
              <a:buAutoNum type="arabicPeriod"/>
              <a:defRPr sz="11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 algn="ctr">
              <a:buFont typeface="Inter"/>
              <a:buNone/>
            </a:pPr>
            <a:r>
              <a:rPr lang="es-ES" sz="1600" dirty="0"/>
              <a:t>2</a:t>
            </a:r>
          </a:p>
        </p:txBody>
      </p:sp>
      <p:cxnSp>
        <p:nvCxnSpPr>
          <p:cNvPr id="52" name="Conector recto de flecha 51">
            <a:extLst>
              <a:ext uri="{FF2B5EF4-FFF2-40B4-BE49-F238E27FC236}">
                <a16:creationId xmlns:a16="http://schemas.microsoft.com/office/drawing/2014/main" id="{0CFF7D0D-1142-4B87-221C-558ECC14CA79}"/>
              </a:ext>
            </a:extLst>
          </p:cNvPr>
          <p:cNvCxnSpPr>
            <a:cxnSpLocks/>
            <a:stCxn id="51" idx="3"/>
            <a:endCxn id="50" idx="1"/>
          </p:cNvCxnSpPr>
          <p:nvPr/>
        </p:nvCxnSpPr>
        <p:spPr>
          <a:xfrm>
            <a:off x="720113" y="3086340"/>
            <a:ext cx="29694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Google Shape;517;p41">
            <a:extLst>
              <a:ext uri="{FF2B5EF4-FFF2-40B4-BE49-F238E27FC236}">
                <a16:creationId xmlns:a16="http://schemas.microsoft.com/office/drawing/2014/main" id="{7762F477-88BB-9386-E28C-FFB3B2C79B5F}"/>
              </a:ext>
            </a:extLst>
          </p:cNvPr>
          <p:cNvSpPr txBox="1">
            <a:spLocks/>
          </p:cNvSpPr>
          <p:nvPr/>
        </p:nvSpPr>
        <p:spPr>
          <a:xfrm>
            <a:off x="7604648" y="2142031"/>
            <a:ext cx="631760" cy="440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Inter"/>
              <a:buAutoNum type="arabicPeriod"/>
              <a:defRPr sz="11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 algn="ctr">
              <a:buFont typeface="Inter"/>
              <a:buNone/>
            </a:pPr>
            <a:r>
              <a:rPr lang="es-ES" sz="1600" dirty="0"/>
              <a:t> &lt; 2</a:t>
            </a:r>
          </a:p>
        </p:txBody>
      </p:sp>
      <p:sp>
        <p:nvSpPr>
          <p:cNvPr id="62" name="Google Shape;517;p41">
            <a:extLst>
              <a:ext uri="{FF2B5EF4-FFF2-40B4-BE49-F238E27FC236}">
                <a16:creationId xmlns:a16="http://schemas.microsoft.com/office/drawing/2014/main" id="{D47ECCF2-B0B9-3316-BC05-DCCA506A6F3A}"/>
              </a:ext>
            </a:extLst>
          </p:cNvPr>
          <p:cNvSpPr txBox="1">
            <a:spLocks/>
          </p:cNvSpPr>
          <p:nvPr/>
        </p:nvSpPr>
        <p:spPr>
          <a:xfrm>
            <a:off x="6815422" y="2142031"/>
            <a:ext cx="492285" cy="440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Inter"/>
              <a:buAutoNum type="arabicPeriod"/>
              <a:defRPr sz="11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 algn="ctr">
              <a:buFont typeface="Inter"/>
              <a:buNone/>
            </a:pPr>
            <a:r>
              <a:rPr lang="es-ES" sz="1600" dirty="0"/>
              <a:t>0</a:t>
            </a:r>
          </a:p>
        </p:txBody>
      </p:sp>
      <p:cxnSp>
        <p:nvCxnSpPr>
          <p:cNvPr id="63" name="Conector recto de flecha 62">
            <a:extLst>
              <a:ext uri="{FF2B5EF4-FFF2-40B4-BE49-F238E27FC236}">
                <a16:creationId xmlns:a16="http://schemas.microsoft.com/office/drawing/2014/main" id="{23E7C74F-51F8-9A83-6B8D-5CDD756E9FF1}"/>
              </a:ext>
            </a:extLst>
          </p:cNvPr>
          <p:cNvCxnSpPr>
            <a:cxnSpLocks/>
            <a:stCxn id="62" idx="3"/>
            <a:endCxn id="61" idx="1"/>
          </p:cNvCxnSpPr>
          <p:nvPr/>
        </p:nvCxnSpPr>
        <p:spPr>
          <a:xfrm>
            <a:off x="7307707" y="2362271"/>
            <a:ext cx="296941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8" name="Google Shape;517;p41">
            <a:extLst>
              <a:ext uri="{FF2B5EF4-FFF2-40B4-BE49-F238E27FC236}">
                <a16:creationId xmlns:a16="http://schemas.microsoft.com/office/drawing/2014/main" id="{D9BD76F5-55CE-365E-E2E7-27FA2E18304F}"/>
              </a:ext>
            </a:extLst>
          </p:cNvPr>
          <p:cNvSpPr txBox="1">
            <a:spLocks/>
          </p:cNvSpPr>
          <p:nvPr/>
        </p:nvSpPr>
        <p:spPr>
          <a:xfrm>
            <a:off x="7604647" y="2565408"/>
            <a:ext cx="689949" cy="440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Inter"/>
              <a:buAutoNum type="arabicPeriod"/>
              <a:defRPr sz="11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 algn="ctr">
              <a:buFont typeface="Inter"/>
              <a:buNone/>
            </a:pPr>
            <a:r>
              <a:rPr lang="es-ES" sz="1600" dirty="0"/>
              <a:t> 1 - 2</a:t>
            </a:r>
          </a:p>
        </p:txBody>
      </p:sp>
      <p:sp>
        <p:nvSpPr>
          <p:cNvPr id="449" name="Google Shape;517;p41">
            <a:extLst>
              <a:ext uri="{FF2B5EF4-FFF2-40B4-BE49-F238E27FC236}">
                <a16:creationId xmlns:a16="http://schemas.microsoft.com/office/drawing/2014/main" id="{F2C6947E-8D16-9A93-6B13-44083B175B18}"/>
              </a:ext>
            </a:extLst>
          </p:cNvPr>
          <p:cNvSpPr txBox="1">
            <a:spLocks/>
          </p:cNvSpPr>
          <p:nvPr/>
        </p:nvSpPr>
        <p:spPr>
          <a:xfrm>
            <a:off x="6815422" y="2565408"/>
            <a:ext cx="492285" cy="440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Inter"/>
              <a:buAutoNum type="arabicPeriod"/>
              <a:defRPr sz="11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 algn="ctr">
              <a:buFont typeface="Inter"/>
              <a:buNone/>
            </a:pPr>
            <a:r>
              <a:rPr lang="es-ES" sz="1600" dirty="0"/>
              <a:t>1</a:t>
            </a:r>
          </a:p>
        </p:txBody>
      </p:sp>
      <p:cxnSp>
        <p:nvCxnSpPr>
          <p:cNvPr id="450" name="Conector recto de flecha 449">
            <a:extLst>
              <a:ext uri="{FF2B5EF4-FFF2-40B4-BE49-F238E27FC236}">
                <a16:creationId xmlns:a16="http://schemas.microsoft.com/office/drawing/2014/main" id="{90CAF762-0862-8A51-BB02-23E755D8BCE9}"/>
              </a:ext>
            </a:extLst>
          </p:cNvPr>
          <p:cNvCxnSpPr>
            <a:cxnSpLocks/>
            <a:stCxn id="449" idx="3"/>
            <a:endCxn id="448" idx="1"/>
          </p:cNvCxnSpPr>
          <p:nvPr/>
        </p:nvCxnSpPr>
        <p:spPr>
          <a:xfrm>
            <a:off x="7307707" y="2785648"/>
            <a:ext cx="29694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1" name="Google Shape;517;p41">
            <a:extLst>
              <a:ext uri="{FF2B5EF4-FFF2-40B4-BE49-F238E27FC236}">
                <a16:creationId xmlns:a16="http://schemas.microsoft.com/office/drawing/2014/main" id="{EE1DC7CE-1573-A2D3-87BB-2CD93508C513}"/>
              </a:ext>
            </a:extLst>
          </p:cNvPr>
          <p:cNvSpPr txBox="1">
            <a:spLocks/>
          </p:cNvSpPr>
          <p:nvPr/>
        </p:nvSpPr>
        <p:spPr>
          <a:xfrm>
            <a:off x="7604647" y="3005888"/>
            <a:ext cx="689949" cy="440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Inter"/>
              <a:buAutoNum type="arabicPeriod"/>
              <a:defRPr sz="11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 algn="ctr">
              <a:buFont typeface="Inter"/>
              <a:buNone/>
            </a:pPr>
            <a:r>
              <a:rPr lang="es-ES" sz="1600" dirty="0"/>
              <a:t>≥ 4 </a:t>
            </a:r>
          </a:p>
        </p:txBody>
      </p:sp>
      <p:sp>
        <p:nvSpPr>
          <p:cNvPr id="452" name="Google Shape;517;p41">
            <a:extLst>
              <a:ext uri="{FF2B5EF4-FFF2-40B4-BE49-F238E27FC236}">
                <a16:creationId xmlns:a16="http://schemas.microsoft.com/office/drawing/2014/main" id="{34EE9B05-80E7-2108-3996-414D763864AA}"/>
              </a:ext>
            </a:extLst>
          </p:cNvPr>
          <p:cNvSpPr txBox="1">
            <a:spLocks/>
          </p:cNvSpPr>
          <p:nvPr/>
        </p:nvSpPr>
        <p:spPr>
          <a:xfrm>
            <a:off x="6815422" y="3005888"/>
            <a:ext cx="492285" cy="440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Inter"/>
              <a:buAutoNum type="arabicPeriod"/>
              <a:defRPr sz="11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 algn="ctr">
              <a:buFont typeface="Inter"/>
              <a:buNone/>
            </a:pPr>
            <a:r>
              <a:rPr lang="es-ES" sz="1600" dirty="0"/>
              <a:t>2</a:t>
            </a:r>
          </a:p>
        </p:txBody>
      </p:sp>
      <p:cxnSp>
        <p:nvCxnSpPr>
          <p:cNvPr id="453" name="Conector recto de flecha 452">
            <a:extLst>
              <a:ext uri="{FF2B5EF4-FFF2-40B4-BE49-F238E27FC236}">
                <a16:creationId xmlns:a16="http://schemas.microsoft.com/office/drawing/2014/main" id="{22E9B6BC-C5A3-238F-4CD3-041BFA900A6D}"/>
              </a:ext>
            </a:extLst>
          </p:cNvPr>
          <p:cNvCxnSpPr>
            <a:cxnSpLocks/>
            <a:stCxn id="452" idx="3"/>
            <a:endCxn id="451" idx="1"/>
          </p:cNvCxnSpPr>
          <p:nvPr/>
        </p:nvCxnSpPr>
        <p:spPr>
          <a:xfrm>
            <a:off x="7307707" y="3226128"/>
            <a:ext cx="29694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Google Shape;517;p41">
            <a:extLst>
              <a:ext uri="{FF2B5EF4-FFF2-40B4-BE49-F238E27FC236}">
                <a16:creationId xmlns:a16="http://schemas.microsoft.com/office/drawing/2014/main" id="{73BE3300-DB83-B0D6-28C8-6A0FD45F47D8}"/>
              </a:ext>
            </a:extLst>
          </p:cNvPr>
          <p:cNvSpPr txBox="1">
            <a:spLocks/>
          </p:cNvSpPr>
          <p:nvPr/>
        </p:nvSpPr>
        <p:spPr>
          <a:xfrm>
            <a:off x="4104989" y="2027488"/>
            <a:ext cx="1512905" cy="440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Inter"/>
              <a:buAutoNum type="arabicPeriod"/>
              <a:defRPr sz="11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 algn="ctr">
              <a:buFont typeface="Inter"/>
              <a:buNone/>
            </a:pPr>
            <a:r>
              <a:rPr lang="es-ES" sz="1600" dirty="0"/>
              <a:t> 29 - 39 años</a:t>
            </a:r>
          </a:p>
        </p:txBody>
      </p:sp>
      <p:sp>
        <p:nvSpPr>
          <p:cNvPr id="5" name="Google Shape;517;p41">
            <a:extLst>
              <a:ext uri="{FF2B5EF4-FFF2-40B4-BE49-F238E27FC236}">
                <a16:creationId xmlns:a16="http://schemas.microsoft.com/office/drawing/2014/main" id="{CA4B2835-00CF-AB19-E13A-BB71E0AC34A3}"/>
              </a:ext>
            </a:extLst>
          </p:cNvPr>
          <p:cNvSpPr txBox="1">
            <a:spLocks/>
          </p:cNvSpPr>
          <p:nvPr/>
        </p:nvSpPr>
        <p:spPr>
          <a:xfrm>
            <a:off x="3359860" y="2027488"/>
            <a:ext cx="492285" cy="440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Inter"/>
              <a:buAutoNum type="arabicPeriod"/>
              <a:defRPr sz="11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 algn="ctr">
              <a:buFont typeface="Inter"/>
              <a:buNone/>
            </a:pPr>
            <a:r>
              <a:rPr lang="es-ES" sz="1600" dirty="0"/>
              <a:t>30</a:t>
            </a:r>
          </a:p>
        </p:txBody>
      </p:sp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F6D2CDA1-587A-55E3-E394-E02441EE918A}"/>
              </a:ext>
            </a:extLst>
          </p:cNvPr>
          <p:cNvCxnSpPr>
            <a:cxnSpLocks/>
            <a:stCxn id="5" idx="3"/>
            <a:endCxn id="4" idx="1"/>
          </p:cNvCxnSpPr>
          <p:nvPr/>
        </p:nvCxnSpPr>
        <p:spPr>
          <a:xfrm>
            <a:off x="3852145" y="2247728"/>
            <a:ext cx="252844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Google Shape;517;p41">
            <a:extLst>
              <a:ext uri="{FF2B5EF4-FFF2-40B4-BE49-F238E27FC236}">
                <a16:creationId xmlns:a16="http://schemas.microsoft.com/office/drawing/2014/main" id="{4F380963-084F-3323-A7D1-79B42945A3A9}"/>
              </a:ext>
            </a:extLst>
          </p:cNvPr>
          <p:cNvSpPr txBox="1">
            <a:spLocks/>
          </p:cNvSpPr>
          <p:nvPr/>
        </p:nvSpPr>
        <p:spPr>
          <a:xfrm>
            <a:off x="4104989" y="2450865"/>
            <a:ext cx="1512905" cy="440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Inter"/>
              <a:buAutoNum type="arabicPeriod"/>
              <a:defRPr sz="11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 algn="ctr">
              <a:buFont typeface="Inter"/>
              <a:buNone/>
            </a:pPr>
            <a:r>
              <a:rPr lang="es-ES" sz="1600" dirty="0"/>
              <a:t> 40 - 49 años</a:t>
            </a:r>
          </a:p>
        </p:txBody>
      </p:sp>
      <p:sp>
        <p:nvSpPr>
          <p:cNvPr id="8" name="Google Shape;517;p41">
            <a:extLst>
              <a:ext uri="{FF2B5EF4-FFF2-40B4-BE49-F238E27FC236}">
                <a16:creationId xmlns:a16="http://schemas.microsoft.com/office/drawing/2014/main" id="{8F3BBC32-838C-42CE-BF22-6103C3EA95B9}"/>
              </a:ext>
            </a:extLst>
          </p:cNvPr>
          <p:cNvSpPr txBox="1">
            <a:spLocks/>
          </p:cNvSpPr>
          <p:nvPr/>
        </p:nvSpPr>
        <p:spPr>
          <a:xfrm>
            <a:off x="3315764" y="2450865"/>
            <a:ext cx="492285" cy="440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Inter"/>
              <a:buAutoNum type="arabicPeriod"/>
              <a:defRPr sz="11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 algn="ctr">
              <a:buFont typeface="Inter"/>
              <a:buNone/>
            </a:pPr>
            <a:r>
              <a:rPr lang="es-ES" sz="1600" dirty="0"/>
              <a:t>40</a:t>
            </a:r>
          </a:p>
        </p:txBody>
      </p:sp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B2580F5C-3710-6A06-B6B6-36FCE65A85A3}"/>
              </a:ext>
            </a:extLst>
          </p:cNvPr>
          <p:cNvCxnSpPr>
            <a:cxnSpLocks/>
            <a:stCxn id="8" idx="3"/>
            <a:endCxn id="7" idx="1"/>
          </p:cNvCxnSpPr>
          <p:nvPr/>
        </p:nvCxnSpPr>
        <p:spPr>
          <a:xfrm>
            <a:off x="3808049" y="2671105"/>
            <a:ext cx="29694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Google Shape;517;p41">
            <a:extLst>
              <a:ext uri="{FF2B5EF4-FFF2-40B4-BE49-F238E27FC236}">
                <a16:creationId xmlns:a16="http://schemas.microsoft.com/office/drawing/2014/main" id="{85C19BE4-0252-5C27-912A-93105A1D0820}"/>
              </a:ext>
            </a:extLst>
          </p:cNvPr>
          <p:cNvSpPr txBox="1">
            <a:spLocks/>
          </p:cNvSpPr>
          <p:nvPr/>
        </p:nvSpPr>
        <p:spPr>
          <a:xfrm>
            <a:off x="4104989" y="2891345"/>
            <a:ext cx="1512905" cy="440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Inter"/>
              <a:buAutoNum type="arabicPeriod"/>
              <a:defRPr sz="11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 algn="ctr">
              <a:buFont typeface="Inter"/>
              <a:buNone/>
            </a:pPr>
            <a:r>
              <a:rPr lang="es-ES" sz="1600" dirty="0"/>
              <a:t> 50 - 59 años</a:t>
            </a:r>
          </a:p>
        </p:txBody>
      </p:sp>
      <p:sp>
        <p:nvSpPr>
          <p:cNvPr id="11" name="Google Shape;517;p41">
            <a:extLst>
              <a:ext uri="{FF2B5EF4-FFF2-40B4-BE49-F238E27FC236}">
                <a16:creationId xmlns:a16="http://schemas.microsoft.com/office/drawing/2014/main" id="{2F272029-282B-9F78-18E9-C15DF1B53CBA}"/>
              </a:ext>
            </a:extLst>
          </p:cNvPr>
          <p:cNvSpPr txBox="1">
            <a:spLocks/>
          </p:cNvSpPr>
          <p:nvPr/>
        </p:nvSpPr>
        <p:spPr>
          <a:xfrm>
            <a:off x="3315764" y="2891345"/>
            <a:ext cx="492285" cy="440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Inter"/>
              <a:buAutoNum type="arabicPeriod"/>
              <a:defRPr sz="11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 algn="ctr">
              <a:buFont typeface="Inter"/>
              <a:buNone/>
            </a:pPr>
            <a:r>
              <a:rPr lang="es-ES" sz="1600" dirty="0"/>
              <a:t>50</a:t>
            </a:r>
          </a:p>
        </p:txBody>
      </p: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56FD4B06-1DAB-E3D7-8D63-D89A2348505D}"/>
              </a:ext>
            </a:extLst>
          </p:cNvPr>
          <p:cNvCxnSpPr>
            <a:cxnSpLocks/>
            <a:stCxn id="11" idx="3"/>
            <a:endCxn id="10" idx="1"/>
          </p:cNvCxnSpPr>
          <p:nvPr/>
        </p:nvCxnSpPr>
        <p:spPr>
          <a:xfrm>
            <a:off x="3808049" y="3111585"/>
            <a:ext cx="29694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Google Shape;517;p41">
            <a:extLst>
              <a:ext uri="{FF2B5EF4-FFF2-40B4-BE49-F238E27FC236}">
                <a16:creationId xmlns:a16="http://schemas.microsoft.com/office/drawing/2014/main" id="{F9E1E2AA-BC8C-34AF-6DE7-239DF57B309D}"/>
              </a:ext>
            </a:extLst>
          </p:cNvPr>
          <p:cNvSpPr txBox="1">
            <a:spLocks/>
          </p:cNvSpPr>
          <p:nvPr/>
        </p:nvSpPr>
        <p:spPr>
          <a:xfrm>
            <a:off x="4104989" y="3331824"/>
            <a:ext cx="1512905" cy="440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Inter"/>
              <a:buAutoNum type="arabicPeriod"/>
              <a:defRPr sz="11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 algn="ctr">
              <a:buFont typeface="Inter"/>
              <a:buNone/>
            </a:pPr>
            <a:r>
              <a:rPr lang="es-ES" sz="1600" dirty="0"/>
              <a:t> 60 - 69 años</a:t>
            </a:r>
          </a:p>
        </p:txBody>
      </p:sp>
      <p:sp>
        <p:nvSpPr>
          <p:cNvPr id="14" name="Google Shape;517;p41">
            <a:extLst>
              <a:ext uri="{FF2B5EF4-FFF2-40B4-BE49-F238E27FC236}">
                <a16:creationId xmlns:a16="http://schemas.microsoft.com/office/drawing/2014/main" id="{6BA97B2E-7C38-8B4C-2245-57FECFDDF3D0}"/>
              </a:ext>
            </a:extLst>
          </p:cNvPr>
          <p:cNvSpPr txBox="1">
            <a:spLocks/>
          </p:cNvSpPr>
          <p:nvPr/>
        </p:nvSpPr>
        <p:spPr>
          <a:xfrm>
            <a:off x="3315764" y="3331824"/>
            <a:ext cx="492285" cy="440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Inter"/>
              <a:buAutoNum type="arabicPeriod"/>
              <a:defRPr sz="11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 algn="ctr">
              <a:buFont typeface="Inter"/>
              <a:buNone/>
            </a:pPr>
            <a:r>
              <a:rPr lang="es-ES" sz="1600" dirty="0"/>
              <a:t>60</a:t>
            </a:r>
          </a:p>
        </p:txBody>
      </p:sp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id="{D3A0C686-3195-F0D5-CE03-C6A5014AC30A}"/>
              </a:ext>
            </a:extLst>
          </p:cNvPr>
          <p:cNvCxnSpPr>
            <a:cxnSpLocks/>
            <a:stCxn id="14" idx="3"/>
            <a:endCxn id="13" idx="1"/>
          </p:cNvCxnSpPr>
          <p:nvPr/>
        </p:nvCxnSpPr>
        <p:spPr>
          <a:xfrm>
            <a:off x="3808049" y="3552064"/>
            <a:ext cx="29694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Google Shape;517;p41">
            <a:extLst>
              <a:ext uri="{FF2B5EF4-FFF2-40B4-BE49-F238E27FC236}">
                <a16:creationId xmlns:a16="http://schemas.microsoft.com/office/drawing/2014/main" id="{08812E1A-465A-DF18-F439-A662A9826529}"/>
              </a:ext>
            </a:extLst>
          </p:cNvPr>
          <p:cNvSpPr txBox="1">
            <a:spLocks/>
          </p:cNvSpPr>
          <p:nvPr/>
        </p:nvSpPr>
        <p:spPr>
          <a:xfrm>
            <a:off x="4148883" y="3772303"/>
            <a:ext cx="1643578" cy="440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Inter"/>
              <a:buAutoNum type="arabicPeriod"/>
              <a:defRPr sz="11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 algn="ctr">
              <a:buFont typeface="Inter"/>
              <a:buNone/>
            </a:pPr>
            <a:r>
              <a:rPr lang="es-ES" sz="1600" dirty="0"/>
              <a:t> 70 años o más</a:t>
            </a:r>
          </a:p>
        </p:txBody>
      </p:sp>
      <p:sp>
        <p:nvSpPr>
          <p:cNvPr id="19" name="Google Shape;517;p41">
            <a:extLst>
              <a:ext uri="{FF2B5EF4-FFF2-40B4-BE49-F238E27FC236}">
                <a16:creationId xmlns:a16="http://schemas.microsoft.com/office/drawing/2014/main" id="{FC8B13EC-7A1B-8C55-8B30-B5FA47623A84}"/>
              </a:ext>
            </a:extLst>
          </p:cNvPr>
          <p:cNvSpPr txBox="1">
            <a:spLocks/>
          </p:cNvSpPr>
          <p:nvPr/>
        </p:nvSpPr>
        <p:spPr>
          <a:xfrm>
            <a:off x="3315764" y="3772303"/>
            <a:ext cx="492285" cy="440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Inter"/>
              <a:buAutoNum type="arabicPeriod"/>
              <a:defRPr sz="11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 algn="ctr">
              <a:buFont typeface="Inter"/>
              <a:buNone/>
            </a:pPr>
            <a:r>
              <a:rPr lang="es-ES" sz="1600" dirty="0"/>
              <a:t>70</a:t>
            </a:r>
          </a:p>
        </p:txBody>
      </p:sp>
      <p:cxnSp>
        <p:nvCxnSpPr>
          <p:cNvPr id="25" name="Conector recto de flecha 24">
            <a:extLst>
              <a:ext uri="{FF2B5EF4-FFF2-40B4-BE49-F238E27FC236}">
                <a16:creationId xmlns:a16="http://schemas.microsoft.com/office/drawing/2014/main" id="{16A605A6-28CC-1E56-AB07-0506E74D98B6}"/>
              </a:ext>
            </a:extLst>
          </p:cNvPr>
          <p:cNvCxnSpPr>
            <a:cxnSpLocks/>
          </p:cNvCxnSpPr>
          <p:nvPr/>
        </p:nvCxnSpPr>
        <p:spPr>
          <a:xfrm>
            <a:off x="3764155" y="3992543"/>
            <a:ext cx="340834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Google Shape;501;p40">
            <a:extLst>
              <a:ext uri="{FF2B5EF4-FFF2-40B4-BE49-F238E27FC236}">
                <a16:creationId xmlns:a16="http://schemas.microsoft.com/office/drawing/2014/main" id="{FD72DC22-CB9F-65ED-7F65-99B6D1106D3F}"/>
              </a:ext>
            </a:extLst>
          </p:cNvPr>
          <p:cNvSpPr txBox="1">
            <a:spLocks/>
          </p:cNvSpPr>
          <p:nvPr/>
        </p:nvSpPr>
        <p:spPr>
          <a:xfrm>
            <a:off x="4113349" y="1523734"/>
            <a:ext cx="917150" cy="53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CO" sz="1800" dirty="0">
                <a:solidFill>
                  <a:schemeClr val="tx2">
                    <a:lumMod val="50000"/>
                  </a:schemeClr>
                </a:solidFill>
                <a:latin typeface="Merriweather Black"/>
                <a:cs typeface="Merriweather Black"/>
                <a:sym typeface="Merriweather Black"/>
              </a:rPr>
              <a:t>Edad</a:t>
            </a:r>
            <a:endParaRPr lang="es-CO" sz="1800" dirty="0">
              <a:solidFill>
                <a:schemeClr val="tx2">
                  <a:lumMod val="50000"/>
                </a:schemeClr>
              </a:solidFill>
              <a:latin typeface="Merriweather Black"/>
              <a:cs typeface="Merriweather Black"/>
              <a:sym typeface="Inter ExtraBold"/>
            </a:endParaRP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1CFE479D-A917-2484-1FED-52DBA4817255}"/>
              </a:ext>
            </a:extLst>
          </p:cNvPr>
          <p:cNvSpPr txBox="1"/>
          <p:nvPr/>
        </p:nvSpPr>
        <p:spPr>
          <a:xfrm>
            <a:off x="8704478" y="4589538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D06C9F6-C56E-F84A-A14A-8801836B09E1}" type="slidenum">
              <a:rPr lang="es-ES_tradnl" smtClean="0"/>
              <a:t>19</a:t>
            </a:fld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3176441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41"/>
          <p:cNvSpPr txBox="1">
            <a:spLocks noGrp="1"/>
          </p:cNvSpPr>
          <p:nvPr>
            <p:ph type="title"/>
          </p:nvPr>
        </p:nvSpPr>
        <p:spPr>
          <a:xfrm>
            <a:off x="4028450" y="1653638"/>
            <a:ext cx="3847800" cy="55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Objetivo General</a:t>
            </a:r>
            <a:endParaRPr dirty="0"/>
          </a:p>
        </p:txBody>
      </p:sp>
      <p:sp>
        <p:nvSpPr>
          <p:cNvPr id="517" name="Google Shape;517;p41"/>
          <p:cNvSpPr txBox="1">
            <a:spLocks noGrp="1"/>
          </p:cNvSpPr>
          <p:nvPr>
            <p:ph type="subTitle" idx="1"/>
          </p:nvPr>
        </p:nvSpPr>
        <p:spPr>
          <a:xfrm>
            <a:off x="3802100" y="2324203"/>
            <a:ext cx="4175750" cy="8622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Desarrollar un sistema de predicción basado en redes bayesianas para determinar la probabilidad de tener enfermedad del corazón.</a:t>
            </a:r>
            <a:endParaRPr dirty="0"/>
          </a:p>
        </p:txBody>
      </p:sp>
      <p:sp>
        <p:nvSpPr>
          <p:cNvPr id="2" name="Abrir corchete 1">
            <a:extLst>
              <a:ext uri="{FF2B5EF4-FFF2-40B4-BE49-F238E27FC236}">
                <a16:creationId xmlns:a16="http://schemas.microsoft.com/office/drawing/2014/main" id="{7D02DC13-F844-2908-89B0-DDA3549E5052}"/>
              </a:ext>
            </a:extLst>
          </p:cNvPr>
          <p:cNvSpPr/>
          <p:nvPr/>
        </p:nvSpPr>
        <p:spPr>
          <a:xfrm>
            <a:off x="3530600" y="2324203"/>
            <a:ext cx="194733" cy="862220"/>
          </a:xfrm>
          <a:prstGeom prst="leftBracket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" name="Abrir corchete 2">
            <a:extLst>
              <a:ext uri="{FF2B5EF4-FFF2-40B4-BE49-F238E27FC236}">
                <a16:creationId xmlns:a16="http://schemas.microsoft.com/office/drawing/2014/main" id="{71A32A6E-7188-D8B1-8ACA-8AB083050BA4}"/>
              </a:ext>
            </a:extLst>
          </p:cNvPr>
          <p:cNvSpPr/>
          <p:nvPr/>
        </p:nvSpPr>
        <p:spPr>
          <a:xfrm rot="10800000">
            <a:off x="7977850" y="2324203"/>
            <a:ext cx="194733" cy="862220"/>
          </a:xfrm>
          <a:prstGeom prst="leftBracket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79BD1EAD-EA90-9F11-5D6E-3D1B405C6752}"/>
              </a:ext>
            </a:extLst>
          </p:cNvPr>
          <p:cNvSpPr txBox="1"/>
          <p:nvPr/>
        </p:nvSpPr>
        <p:spPr>
          <a:xfrm>
            <a:off x="8704478" y="4589538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D06C9F6-C56E-F84A-A14A-8801836B09E1}" type="slidenum">
              <a:rPr lang="es-ES_tradnl" smtClean="0"/>
              <a:t>2</a:t>
            </a:fld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3823516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40"/>
          <p:cNvSpPr txBox="1">
            <a:spLocks noGrp="1"/>
          </p:cNvSpPr>
          <p:nvPr>
            <p:ph type="title"/>
          </p:nvPr>
        </p:nvSpPr>
        <p:spPr>
          <a:xfrm>
            <a:off x="758775" y="375121"/>
            <a:ext cx="7626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 err="1"/>
              <a:t>Estimación</a:t>
            </a:r>
            <a:r>
              <a:rPr lang="de" dirty="0"/>
              <a:t> de CPDs</a:t>
            </a:r>
            <a:endParaRPr dirty="0"/>
          </a:p>
        </p:txBody>
      </p:sp>
      <p:sp>
        <p:nvSpPr>
          <p:cNvPr id="26" name="Google Shape;501;p40">
            <a:extLst>
              <a:ext uri="{FF2B5EF4-FFF2-40B4-BE49-F238E27FC236}">
                <a16:creationId xmlns:a16="http://schemas.microsoft.com/office/drawing/2014/main" id="{75F2C3EB-875E-C356-0130-403543046F78}"/>
              </a:ext>
            </a:extLst>
          </p:cNvPr>
          <p:cNvSpPr txBox="1">
            <a:spLocks/>
          </p:cNvSpPr>
          <p:nvPr/>
        </p:nvSpPr>
        <p:spPr>
          <a:xfrm>
            <a:off x="3626409" y="856223"/>
            <a:ext cx="1891032" cy="53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CO" sz="1800" dirty="0">
                <a:solidFill>
                  <a:schemeClr val="dk1"/>
                </a:solidFill>
                <a:latin typeface="Merriweather Black"/>
                <a:cs typeface="Merriweather Black"/>
              </a:rPr>
              <a:t>Nodos Padres</a:t>
            </a:r>
            <a:endParaRPr lang="es-CO" sz="1800" dirty="0">
              <a:solidFill>
                <a:schemeClr val="dk1"/>
              </a:solidFill>
              <a:latin typeface="Merriweather Black"/>
              <a:cs typeface="Merriweather Black"/>
              <a:sym typeface="Inter ExtraBold"/>
            </a:endParaRPr>
          </a:p>
        </p:txBody>
      </p:sp>
      <p:graphicFrame>
        <p:nvGraphicFramePr>
          <p:cNvPr id="28" name="Tabla 27">
            <a:extLst>
              <a:ext uri="{FF2B5EF4-FFF2-40B4-BE49-F238E27FC236}">
                <a16:creationId xmlns:a16="http://schemas.microsoft.com/office/drawing/2014/main" id="{6A888AA6-83F4-93D3-81DC-0D251788A2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4809638"/>
              </p:ext>
            </p:extLst>
          </p:nvPr>
        </p:nvGraphicFramePr>
        <p:xfrm>
          <a:off x="1220838" y="2107490"/>
          <a:ext cx="1482858" cy="1465314"/>
        </p:xfrm>
        <a:graphic>
          <a:graphicData uri="http://schemas.openxmlformats.org/drawingml/2006/table">
            <a:tbl>
              <a:tblPr firstRow="1" firstCol="1" bandRow="1"/>
              <a:tblGrid>
                <a:gridCol w="592565">
                  <a:extLst>
                    <a:ext uri="{9D8B030D-6E8A-4147-A177-3AD203B41FA5}">
                      <a16:colId xmlns:a16="http://schemas.microsoft.com/office/drawing/2014/main" val="392798885"/>
                    </a:ext>
                  </a:extLst>
                </a:gridCol>
                <a:gridCol w="890293">
                  <a:extLst>
                    <a:ext uri="{9D8B030D-6E8A-4147-A177-3AD203B41FA5}">
                      <a16:colId xmlns:a16="http://schemas.microsoft.com/office/drawing/2014/main" val="2430366922"/>
                    </a:ext>
                  </a:extLst>
                </a:gridCol>
              </a:tblGrid>
              <a:tr h="24421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200" dirty="0" err="1">
                          <a:solidFill>
                            <a:srgbClr val="000000"/>
                          </a:solidFill>
                          <a:effectLst/>
                          <a:latin typeface="Avenir Next Medium" panose="020B0503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Edad</a:t>
                      </a:r>
                      <a:endParaRPr lang="es-CO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Avenir Next Medium" panose="020B0503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P(</a:t>
                      </a:r>
                      <a:r>
                        <a:rPr lang="en-US" sz="1200" dirty="0" err="1">
                          <a:solidFill>
                            <a:srgbClr val="000000"/>
                          </a:solidFill>
                          <a:effectLst/>
                          <a:latin typeface="Avenir Next Medium" panose="020B0503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Edad</a:t>
                      </a: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Avenir Next Medium" panose="020B0503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s-CO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6527505"/>
                  </a:ext>
                </a:extLst>
              </a:tr>
              <a:tr h="24421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200" dirty="0">
                          <a:solidFill>
                            <a:schemeClr val="bg2"/>
                          </a:solidFill>
                          <a:effectLst/>
                          <a:latin typeface="Avenir Next" panose="020B0503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30</a:t>
                      </a:r>
                      <a:endParaRPr lang="es-CO" sz="1200" dirty="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200" dirty="0">
                          <a:solidFill>
                            <a:schemeClr val="bg2"/>
                          </a:solidFill>
                          <a:effectLst/>
                          <a:latin typeface="Avenir Next" panose="020B0503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0.05</a:t>
                      </a:r>
                      <a:endParaRPr lang="es-CO" sz="1200" dirty="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2704839"/>
                  </a:ext>
                </a:extLst>
              </a:tr>
              <a:tr h="24421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200" dirty="0">
                          <a:solidFill>
                            <a:schemeClr val="bg2"/>
                          </a:solidFill>
                          <a:effectLst/>
                          <a:latin typeface="Avenir Next" panose="020B0503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40</a:t>
                      </a:r>
                      <a:endParaRPr lang="es-CO" sz="1200" dirty="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200" dirty="0">
                          <a:solidFill>
                            <a:schemeClr val="bg2"/>
                          </a:solidFill>
                          <a:effectLst/>
                          <a:latin typeface="Avenir Next" panose="020B0503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0.24</a:t>
                      </a:r>
                      <a:endParaRPr lang="es-CO" sz="1200" dirty="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32721123"/>
                  </a:ext>
                </a:extLst>
              </a:tr>
              <a:tr h="24421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200">
                          <a:solidFill>
                            <a:schemeClr val="bg2"/>
                          </a:solidFill>
                          <a:effectLst/>
                          <a:latin typeface="Avenir Next" panose="020B0503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50</a:t>
                      </a:r>
                      <a:endParaRPr lang="es-CO" sz="120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200" dirty="0">
                          <a:solidFill>
                            <a:schemeClr val="bg2"/>
                          </a:solidFill>
                          <a:effectLst/>
                          <a:latin typeface="Avenir Next" panose="020B0503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0.41</a:t>
                      </a:r>
                      <a:endParaRPr lang="es-CO" sz="1200" dirty="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57733729"/>
                  </a:ext>
                </a:extLst>
              </a:tr>
              <a:tr h="24421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200">
                          <a:solidFill>
                            <a:schemeClr val="bg2"/>
                          </a:solidFill>
                          <a:effectLst/>
                          <a:latin typeface="Avenir Next" panose="020B0503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60</a:t>
                      </a:r>
                      <a:endParaRPr lang="es-CO" sz="120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200" dirty="0">
                          <a:solidFill>
                            <a:schemeClr val="bg2"/>
                          </a:solidFill>
                          <a:effectLst/>
                          <a:latin typeface="Avenir Next" panose="020B0503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0.27</a:t>
                      </a:r>
                      <a:endParaRPr lang="es-CO" sz="1200" dirty="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6949082"/>
                  </a:ext>
                </a:extLst>
              </a:tr>
              <a:tr h="24421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200">
                          <a:solidFill>
                            <a:schemeClr val="bg2"/>
                          </a:solidFill>
                          <a:effectLst/>
                          <a:latin typeface="Avenir Next" panose="020B0503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70</a:t>
                      </a:r>
                      <a:endParaRPr lang="es-CO" sz="120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200" dirty="0">
                          <a:solidFill>
                            <a:schemeClr val="bg2"/>
                          </a:solidFill>
                          <a:effectLst/>
                          <a:latin typeface="Avenir Next" panose="020B0503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0.03</a:t>
                      </a:r>
                      <a:endParaRPr lang="es-CO" sz="1200" dirty="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7572742"/>
                  </a:ext>
                </a:extLst>
              </a:tr>
            </a:tbl>
          </a:graphicData>
        </a:graphic>
      </p:graphicFrame>
      <p:graphicFrame>
        <p:nvGraphicFramePr>
          <p:cNvPr id="30" name="Tabla 29">
            <a:extLst>
              <a:ext uri="{FF2B5EF4-FFF2-40B4-BE49-F238E27FC236}">
                <a16:creationId xmlns:a16="http://schemas.microsoft.com/office/drawing/2014/main" id="{CD358C88-E528-FCFE-7AC8-FD3763C55B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9536318"/>
              </p:ext>
            </p:extLst>
          </p:nvPr>
        </p:nvGraphicFramePr>
        <p:xfrm>
          <a:off x="3745644" y="2107490"/>
          <a:ext cx="1548691" cy="860970"/>
        </p:xfrm>
        <a:graphic>
          <a:graphicData uri="http://schemas.openxmlformats.org/drawingml/2006/table">
            <a:tbl>
              <a:tblPr firstRow="1" firstCol="1" bandRow="1"/>
              <a:tblGrid>
                <a:gridCol w="668382">
                  <a:extLst>
                    <a:ext uri="{9D8B030D-6E8A-4147-A177-3AD203B41FA5}">
                      <a16:colId xmlns:a16="http://schemas.microsoft.com/office/drawing/2014/main" val="2689106789"/>
                    </a:ext>
                  </a:extLst>
                </a:gridCol>
                <a:gridCol w="880309">
                  <a:extLst>
                    <a:ext uri="{9D8B030D-6E8A-4147-A177-3AD203B41FA5}">
                      <a16:colId xmlns:a16="http://schemas.microsoft.com/office/drawing/2014/main" val="3782263180"/>
                    </a:ext>
                  </a:extLst>
                </a:gridCol>
              </a:tblGrid>
              <a:tr h="28699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200" dirty="0">
                          <a:solidFill>
                            <a:schemeClr val="bg2"/>
                          </a:solidFill>
                          <a:effectLst/>
                          <a:latin typeface="Avenir Next Medium" panose="020B0503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FBS</a:t>
                      </a:r>
                      <a:endParaRPr lang="es-CO" sz="1200" dirty="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200" dirty="0">
                          <a:solidFill>
                            <a:schemeClr val="bg2"/>
                          </a:solidFill>
                          <a:effectLst/>
                          <a:latin typeface="Avenir Next Medium" panose="020B0503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P(FBS)</a:t>
                      </a:r>
                      <a:endParaRPr lang="es-CO" sz="1200" dirty="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7896625"/>
                  </a:ext>
                </a:extLst>
              </a:tr>
              <a:tr h="28699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200" dirty="0">
                          <a:solidFill>
                            <a:schemeClr val="bg2"/>
                          </a:solidFill>
                          <a:effectLst/>
                          <a:latin typeface="Avenir Next" panose="020B0503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s-CO" sz="1200" dirty="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200" dirty="0">
                          <a:solidFill>
                            <a:schemeClr val="bg2"/>
                          </a:solidFill>
                          <a:effectLst/>
                          <a:latin typeface="Avenir Next" panose="020B0503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0.86</a:t>
                      </a:r>
                      <a:endParaRPr lang="es-CO" sz="1200" dirty="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28937792"/>
                  </a:ext>
                </a:extLst>
              </a:tr>
              <a:tr h="28699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200">
                          <a:solidFill>
                            <a:schemeClr val="bg2"/>
                          </a:solidFill>
                          <a:effectLst/>
                          <a:latin typeface="Avenir Next" panose="020B0503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s-CO" sz="120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200" dirty="0">
                          <a:solidFill>
                            <a:schemeClr val="bg2"/>
                          </a:solidFill>
                          <a:effectLst/>
                          <a:latin typeface="Avenir Next" panose="020B0503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0.14</a:t>
                      </a:r>
                      <a:endParaRPr lang="es-CO" sz="1200" dirty="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03191213"/>
                  </a:ext>
                </a:extLst>
              </a:tr>
            </a:tbl>
          </a:graphicData>
        </a:graphic>
      </p:graphicFrame>
      <p:sp>
        <p:nvSpPr>
          <p:cNvPr id="32" name="CuadroTexto 31">
            <a:extLst>
              <a:ext uri="{FF2B5EF4-FFF2-40B4-BE49-F238E27FC236}">
                <a16:creationId xmlns:a16="http://schemas.microsoft.com/office/drawing/2014/main" id="{A1A01294-BF8C-E0D6-C81C-B0D83893706F}"/>
              </a:ext>
            </a:extLst>
          </p:cNvPr>
          <p:cNvSpPr txBox="1"/>
          <p:nvPr/>
        </p:nvSpPr>
        <p:spPr>
          <a:xfrm>
            <a:off x="8696165" y="4818197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D06C9F6-C56E-F84A-A14A-8801836B09E1}" type="slidenum">
              <a:rPr lang="es-ES_tradnl" smtClean="0"/>
              <a:t>20</a:t>
            </a:fld>
            <a:endParaRPr lang="es-ES_tradnl" dirty="0"/>
          </a:p>
        </p:txBody>
      </p:sp>
      <p:graphicFrame>
        <p:nvGraphicFramePr>
          <p:cNvPr id="34" name="Tabla 33">
            <a:extLst>
              <a:ext uri="{FF2B5EF4-FFF2-40B4-BE49-F238E27FC236}">
                <a16:creationId xmlns:a16="http://schemas.microsoft.com/office/drawing/2014/main" id="{EACE1AAA-6C28-E634-3E70-7F29A9C374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0118822"/>
              </p:ext>
            </p:extLst>
          </p:nvPr>
        </p:nvGraphicFramePr>
        <p:xfrm>
          <a:off x="6336283" y="2107490"/>
          <a:ext cx="1548691" cy="928520"/>
        </p:xfrm>
        <a:graphic>
          <a:graphicData uri="http://schemas.openxmlformats.org/drawingml/2006/table">
            <a:tbl>
              <a:tblPr firstRow="1" firstCol="1" bandRow="1"/>
              <a:tblGrid>
                <a:gridCol w="668383">
                  <a:extLst>
                    <a:ext uri="{9D8B030D-6E8A-4147-A177-3AD203B41FA5}">
                      <a16:colId xmlns:a16="http://schemas.microsoft.com/office/drawing/2014/main" val="3895853443"/>
                    </a:ext>
                  </a:extLst>
                </a:gridCol>
                <a:gridCol w="880308">
                  <a:extLst>
                    <a:ext uri="{9D8B030D-6E8A-4147-A177-3AD203B41FA5}">
                      <a16:colId xmlns:a16="http://schemas.microsoft.com/office/drawing/2014/main" val="474582496"/>
                    </a:ext>
                  </a:extLst>
                </a:gridCol>
              </a:tblGrid>
              <a:tr h="23213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200" dirty="0" err="1">
                          <a:solidFill>
                            <a:schemeClr val="bg2"/>
                          </a:solidFill>
                          <a:effectLst/>
                          <a:latin typeface="Avenir Next Medium" panose="020B0503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Thal</a:t>
                      </a:r>
                      <a:endParaRPr lang="es-CO" sz="1200" dirty="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200" dirty="0">
                          <a:solidFill>
                            <a:schemeClr val="bg2"/>
                          </a:solidFill>
                          <a:effectLst/>
                          <a:latin typeface="Avenir Next Medium" panose="020B0503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P(</a:t>
                      </a:r>
                      <a:r>
                        <a:rPr lang="en-US" sz="1200" dirty="0" err="1">
                          <a:solidFill>
                            <a:schemeClr val="bg2"/>
                          </a:solidFill>
                          <a:effectLst/>
                          <a:latin typeface="Avenir Next Medium" panose="020B0503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Thal</a:t>
                      </a:r>
                      <a:r>
                        <a:rPr lang="en-US" sz="1200" dirty="0">
                          <a:solidFill>
                            <a:schemeClr val="bg2"/>
                          </a:solidFill>
                          <a:effectLst/>
                          <a:latin typeface="Avenir Next Medium" panose="020B0503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s-CO" sz="1200" dirty="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5734140"/>
                  </a:ext>
                </a:extLst>
              </a:tr>
              <a:tr h="23213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200">
                          <a:solidFill>
                            <a:schemeClr val="bg2"/>
                          </a:solidFill>
                          <a:effectLst/>
                          <a:latin typeface="Avenir Next" panose="020B0503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s-CO" sz="120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200" dirty="0">
                          <a:solidFill>
                            <a:schemeClr val="bg2"/>
                          </a:solidFill>
                          <a:effectLst/>
                          <a:latin typeface="Avenir Next" panose="020B0503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0.55</a:t>
                      </a:r>
                      <a:endParaRPr lang="es-CO" sz="1200" dirty="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15233924"/>
                  </a:ext>
                </a:extLst>
              </a:tr>
              <a:tr h="23213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200" dirty="0">
                          <a:solidFill>
                            <a:schemeClr val="bg2"/>
                          </a:solidFill>
                          <a:effectLst/>
                          <a:latin typeface="Avenir Next" panose="020B0503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es-CO" sz="1200" dirty="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200">
                          <a:solidFill>
                            <a:schemeClr val="bg2"/>
                          </a:solidFill>
                          <a:effectLst/>
                          <a:latin typeface="Avenir Next" panose="020B0503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0.06</a:t>
                      </a:r>
                      <a:endParaRPr lang="es-CO" sz="120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2868076"/>
                  </a:ext>
                </a:extLst>
              </a:tr>
              <a:tr h="23213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200">
                          <a:solidFill>
                            <a:schemeClr val="bg2"/>
                          </a:solidFill>
                          <a:effectLst/>
                          <a:latin typeface="Avenir Next" panose="020B0503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es-CO" sz="120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200" dirty="0">
                          <a:solidFill>
                            <a:schemeClr val="bg2"/>
                          </a:solidFill>
                          <a:effectLst/>
                          <a:latin typeface="Avenir Next" panose="020B0503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0.39</a:t>
                      </a:r>
                      <a:endParaRPr lang="es-CO" sz="1200" dirty="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825256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829068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40"/>
          <p:cNvSpPr txBox="1">
            <a:spLocks noGrp="1"/>
          </p:cNvSpPr>
          <p:nvPr>
            <p:ph type="title"/>
          </p:nvPr>
        </p:nvSpPr>
        <p:spPr>
          <a:xfrm>
            <a:off x="758775" y="375121"/>
            <a:ext cx="7626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 err="1"/>
              <a:t>Estimación</a:t>
            </a:r>
            <a:r>
              <a:rPr lang="de" dirty="0"/>
              <a:t> de CPDs</a:t>
            </a:r>
            <a:endParaRPr dirty="0"/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A1A01294-BF8C-E0D6-C81C-B0D83893706F}"/>
              </a:ext>
            </a:extLst>
          </p:cNvPr>
          <p:cNvSpPr txBox="1"/>
          <p:nvPr/>
        </p:nvSpPr>
        <p:spPr>
          <a:xfrm>
            <a:off x="8696165" y="4818197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D06C9F6-C56E-F84A-A14A-8801836B09E1}" type="slidenum">
              <a:rPr lang="es-ES_tradnl" smtClean="0"/>
              <a:t>21</a:t>
            </a:fld>
            <a:endParaRPr lang="es-ES_tradnl" dirty="0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E0CE463B-39D7-0FFE-E27C-82793ED2CD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996075"/>
              </p:ext>
            </p:extLst>
          </p:nvPr>
        </p:nvGraphicFramePr>
        <p:xfrm>
          <a:off x="1603212" y="1168574"/>
          <a:ext cx="5937426" cy="1102983"/>
        </p:xfrm>
        <a:graphic>
          <a:graphicData uri="http://schemas.openxmlformats.org/drawingml/2006/table">
            <a:tbl>
              <a:tblPr firstRow="1" firstCol="1" bandRow="1"/>
              <a:tblGrid>
                <a:gridCol w="539766">
                  <a:extLst>
                    <a:ext uri="{9D8B030D-6E8A-4147-A177-3AD203B41FA5}">
                      <a16:colId xmlns:a16="http://schemas.microsoft.com/office/drawing/2014/main" val="1579693555"/>
                    </a:ext>
                  </a:extLst>
                </a:gridCol>
                <a:gridCol w="539766">
                  <a:extLst>
                    <a:ext uri="{9D8B030D-6E8A-4147-A177-3AD203B41FA5}">
                      <a16:colId xmlns:a16="http://schemas.microsoft.com/office/drawing/2014/main" val="1411798713"/>
                    </a:ext>
                  </a:extLst>
                </a:gridCol>
                <a:gridCol w="539766">
                  <a:extLst>
                    <a:ext uri="{9D8B030D-6E8A-4147-A177-3AD203B41FA5}">
                      <a16:colId xmlns:a16="http://schemas.microsoft.com/office/drawing/2014/main" val="2329651277"/>
                    </a:ext>
                  </a:extLst>
                </a:gridCol>
                <a:gridCol w="539766">
                  <a:extLst>
                    <a:ext uri="{9D8B030D-6E8A-4147-A177-3AD203B41FA5}">
                      <a16:colId xmlns:a16="http://schemas.microsoft.com/office/drawing/2014/main" val="851549820"/>
                    </a:ext>
                  </a:extLst>
                </a:gridCol>
                <a:gridCol w="539766">
                  <a:extLst>
                    <a:ext uri="{9D8B030D-6E8A-4147-A177-3AD203B41FA5}">
                      <a16:colId xmlns:a16="http://schemas.microsoft.com/office/drawing/2014/main" val="631921754"/>
                    </a:ext>
                  </a:extLst>
                </a:gridCol>
                <a:gridCol w="539766">
                  <a:extLst>
                    <a:ext uri="{9D8B030D-6E8A-4147-A177-3AD203B41FA5}">
                      <a16:colId xmlns:a16="http://schemas.microsoft.com/office/drawing/2014/main" val="2397422557"/>
                    </a:ext>
                  </a:extLst>
                </a:gridCol>
                <a:gridCol w="539766">
                  <a:extLst>
                    <a:ext uri="{9D8B030D-6E8A-4147-A177-3AD203B41FA5}">
                      <a16:colId xmlns:a16="http://schemas.microsoft.com/office/drawing/2014/main" val="278421691"/>
                    </a:ext>
                  </a:extLst>
                </a:gridCol>
                <a:gridCol w="539766">
                  <a:extLst>
                    <a:ext uri="{9D8B030D-6E8A-4147-A177-3AD203B41FA5}">
                      <a16:colId xmlns:a16="http://schemas.microsoft.com/office/drawing/2014/main" val="2186654261"/>
                    </a:ext>
                  </a:extLst>
                </a:gridCol>
                <a:gridCol w="539766">
                  <a:extLst>
                    <a:ext uri="{9D8B030D-6E8A-4147-A177-3AD203B41FA5}">
                      <a16:colId xmlns:a16="http://schemas.microsoft.com/office/drawing/2014/main" val="2999619949"/>
                    </a:ext>
                  </a:extLst>
                </a:gridCol>
                <a:gridCol w="539766">
                  <a:extLst>
                    <a:ext uri="{9D8B030D-6E8A-4147-A177-3AD203B41FA5}">
                      <a16:colId xmlns:a16="http://schemas.microsoft.com/office/drawing/2014/main" val="202872938"/>
                    </a:ext>
                  </a:extLst>
                </a:gridCol>
                <a:gridCol w="539766">
                  <a:extLst>
                    <a:ext uri="{9D8B030D-6E8A-4147-A177-3AD203B41FA5}">
                      <a16:colId xmlns:a16="http://schemas.microsoft.com/office/drawing/2014/main" val="4204643272"/>
                    </a:ext>
                  </a:extLst>
                </a:gridCol>
              </a:tblGrid>
              <a:tr h="223143">
                <a:tc row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Avenir Next Medium" panose="020B0503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HD</a:t>
                      </a:r>
                      <a:endParaRPr lang="es-CO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Avenir Next Medium" panose="020B0503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CHOL</a:t>
                      </a:r>
                      <a:endParaRPr lang="es-CO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Avenir Next Medium" panose="020B0503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</a:t>
                      </a:r>
                      <a:endParaRPr lang="es-CO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_tradn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_tradnl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s-CO" sz="1200" dirty="0">
                          <a:solidFill>
                            <a:srgbClr val="000000"/>
                          </a:solidFill>
                          <a:effectLst/>
                          <a:latin typeface="Avenir Next Medium" panose="020B0503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</a:t>
                      </a:r>
                      <a:endParaRPr lang="es-CO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_tradn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_tradnl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s-CO" sz="1200" dirty="0">
                          <a:solidFill>
                            <a:srgbClr val="000000"/>
                          </a:solidFill>
                          <a:effectLst/>
                          <a:latin typeface="Avenir Next Medium" panose="020B0503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</a:t>
                      </a:r>
                      <a:endParaRPr lang="es-CO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_tradn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_trad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4659706"/>
                  </a:ext>
                </a:extLst>
              </a:tr>
              <a:tr h="223143">
                <a:tc vMerge="1">
                  <a:txBody>
                    <a:bodyPr/>
                    <a:lstStyle/>
                    <a:p>
                      <a:endParaRPr lang="es-ES_trad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venir Next Medium" panose="020B0503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THAL</a:t>
                      </a:r>
                      <a:endParaRPr lang="es-CO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s-CO" sz="1200">
                          <a:solidFill>
                            <a:srgbClr val="000000"/>
                          </a:solidFill>
                          <a:effectLst/>
                          <a:latin typeface="Avenir Next Medium" panose="020B0503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3</a:t>
                      </a:r>
                      <a:endParaRPr lang="es-CO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venir Next Medium" panose="020B0503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6</a:t>
                      </a:r>
                      <a:endParaRPr lang="es-CO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venir Next Medium" panose="020B0503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7</a:t>
                      </a:r>
                      <a:endParaRPr lang="es-CO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s-CO" sz="1200" dirty="0">
                          <a:solidFill>
                            <a:srgbClr val="000000"/>
                          </a:solidFill>
                          <a:effectLst/>
                          <a:latin typeface="Avenir Next Medium" panose="020B0503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3</a:t>
                      </a:r>
                      <a:endParaRPr lang="es-CO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venir Next Medium" panose="020B0503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6</a:t>
                      </a:r>
                      <a:endParaRPr lang="es-CO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venir Next Medium" panose="020B0503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7</a:t>
                      </a:r>
                      <a:endParaRPr lang="es-CO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s-CO" sz="1200">
                          <a:solidFill>
                            <a:srgbClr val="000000"/>
                          </a:solidFill>
                          <a:effectLst/>
                          <a:latin typeface="Avenir Next Medium" panose="020B0503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3</a:t>
                      </a:r>
                      <a:endParaRPr lang="es-CO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Avenir Next Medium" panose="020B0503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6</a:t>
                      </a:r>
                      <a:endParaRPr lang="es-CO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Avenir Next Medium" panose="020B0503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7</a:t>
                      </a:r>
                      <a:endParaRPr lang="es-CO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2296343"/>
                  </a:ext>
                </a:extLst>
              </a:tr>
              <a:tr h="23626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s-CO" sz="1200" dirty="0">
                          <a:solidFill>
                            <a:srgbClr val="000000"/>
                          </a:solidFill>
                          <a:effectLst/>
                          <a:latin typeface="Avenir Next Medium" panose="020B0503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</a:t>
                      </a:r>
                      <a:endParaRPr lang="es-CO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s-CO" sz="1200">
                          <a:solidFill>
                            <a:srgbClr val="000000"/>
                          </a:solidFill>
                          <a:effectLst/>
                          <a:latin typeface="Avenir Next" panose="020B0503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s-CO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s-CO" sz="1200">
                          <a:solidFill>
                            <a:srgbClr val="000000"/>
                          </a:solidFill>
                          <a:effectLst/>
                          <a:latin typeface="Avenir Next" panose="020B0503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0.80</a:t>
                      </a:r>
                      <a:endParaRPr lang="es-CO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s-CO" sz="1200">
                          <a:solidFill>
                            <a:srgbClr val="000000"/>
                          </a:solidFill>
                          <a:effectLst/>
                          <a:latin typeface="Avenir Next" panose="020B0503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0.40</a:t>
                      </a:r>
                      <a:endParaRPr lang="es-CO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s-CO" sz="1200">
                          <a:solidFill>
                            <a:srgbClr val="000000"/>
                          </a:solidFill>
                          <a:effectLst/>
                          <a:latin typeface="Avenir Next" panose="020B0503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0.33</a:t>
                      </a:r>
                      <a:endParaRPr lang="es-CO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s-CO" sz="1200">
                          <a:solidFill>
                            <a:srgbClr val="000000"/>
                          </a:solidFill>
                          <a:effectLst/>
                          <a:latin typeface="Avenir Next" panose="020B0503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0.82</a:t>
                      </a:r>
                      <a:endParaRPr lang="es-CO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s-CO" sz="1200">
                          <a:solidFill>
                            <a:srgbClr val="000000"/>
                          </a:solidFill>
                          <a:effectLst/>
                          <a:latin typeface="Avenir Next" panose="020B0503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0.50</a:t>
                      </a:r>
                      <a:endParaRPr lang="es-CO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s-CO" sz="1200">
                          <a:solidFill>
                            <a:srgbClr val="000000"/>
                          </a:solidFill>
                          <a:effectLst/>
                          <a:latin typeface="Avenir Next" panose="020B0503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0.28</a:t>
                      </a:r>
                      <a:endParaRPr lang="es-CO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s-CO" sz="1200">
                          <a:solidFill>
                            <a:srgbClr val="000000"/>
                          </a:solidFill>
                          <a:effectLst/>
                          <a:latin typeface="Avenir Next" panose="020B0503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0.74</a:t>
                      </a:r>
                      <a:endParaRPr lang="es-CO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s-CO" sz="1200">
                          <a:solidFill>
                            <a:srgbClr val="000000"/>
                          </a:solidFill>
                          <a:effectLst/>
                          <a:latin typeface="Avenir Next" panose="020B0503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0.00</a:t>
                      </a:r>
                      <a:endParaRPr lang="es-CO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s-CO" sz="1200">
                          <a:solidFill>
                            <a:srgbClr val="000000"/>
                          </a:solidFill>
                          <a:effectLst/>
                          <a:latin typeface="Avenir Next" panose="020B0503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0.18</a:t>
                      </a:r>
                      <a:endParaRPr lang="es-CO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98342238"/>
                  </a:ext>
                </a:extLst>
              </a:tr>
              <a:tr h="21021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s-CO" sz="1200" dirty="0">
                          <a:solidFill>
                            <a:srgbClr val="000000"/>
                          </a:solidFill>
                          <a:effectLst/>
                          <a:latin typeface="Avenir Next Medium" panose="020B0503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</a:t>
                      </a:r>
                      <a:endParaRPr lang="es-CO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s-ES_trad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s-CO" sz="1200">
                          <a:solidFill>
                            <a:srgbClr val="000000"/>
                          </a:solidFill>
                          <a:effectLst/>
                          <a:latin typeface="Avenir Next" panose="020B0503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0.16</a:t>
                      </a:r>
                      <a:endParaRPr lang="es-CO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s-CO" sz="1200">
                          <a:solidFill>
                            <a:srgbClr val="000000"/>
                          </a:solidFill>
                          <a:effectLst/>
                          <a:latin typeface="Avenir Next" panose="020B0503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0.40</a:t>
                      </a:r>
                      <a:endParaRPr lang="es-CO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s-CO" sz="1200">
                          <a:solidFill>
                            <a:srgbClr val="000000"/>
                          </a:solidFill>
                          <a:effectLst/>
                          <a:latin typeface="Avenir Next" panose="020B0503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0.33</a:t>
                      </a:r>
                      <a:endParaRPr lang="es-CO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s-CO" sz="1200">
                          <a:solidFill>
                            <a:srgbClr val="000000"/>
                          </a:solidFill>
                          <a:effectLst/>
                          <a:latin typeface="Avenir Next" panose="020B0503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0.16</a:t>
                      </a:r>
                      <a:endParaRPr lang="es-CO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s-CO" sz="1200">
                          <a:solidFill>
                            <a:srgbClr val="000000"/>
                          </a:solidFill>
                          <a:effectLst/>
                          <a:latin typeface="Avenir Next" panose="020B0503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0.33</a:t>
                      </a:r>
                      <a:endParaRPr lang="es-CO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s-CO" sz="1200">
                          <a:solidFill>
                            <a:srgbClr val="000000"/>
                          </a:solidFill>
                          <a:effectLst/>
                          <a:latin typeface="Avenir Next" panose="020B0503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0.39</a:t>
                      </a:r>
                      <a:endParaRPr lang="es-CO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s-CO" sz="1200">
                          <a:solidFill>
                            <a:srgbClr val="000000"/>
                          </a:solidFill>
                          <a:effectLst/>
                          <a:latin typeface="Avenir Next" panose="020B0503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0.19</a:t>
                      </a:r>
                      <a:endParaRPr lang="es-CO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s-CO" sz="1200" dirty="0">
                          <a:solidFill>
                            <a:srgbClr val="000000"/>
                          </a:solidFill>
                          <a:effectLst/>
                          <a:latin typeface="Avenir Next" panose="020B0503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0.83</a:t>
                      </a:r>
                      <a:endParaRPr lang="es-CO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s-CO" sz="1200">
                          <a:solidFill>
                            <a:srgbClr val="000000"/>
                          </a:solidFill>
                          <a:effectLst/>
                          <a:latin typeface="Avenir Next" panose="020B0503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0.51</a:t>
                      </a:r>
                      <a:endParaRPr lang="es-CO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9806088"/>
                  </a:ext>
                </a:extLst>
              </a:tr>
              <a:tr h="21021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s-CO" sz="1200" dirty="0">
                          <a:solidFill>
                            <a:srgbClr val="000000"/>
                          </a:solidFill>
                          <a:effectLst/>
                          <a:latin typeface="Avenir Next Medium" panose="020B0503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3</a:t>
                      </a:r>
                      <a:endParaRPr lang="es-CO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s-ES_trad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s-CO" sz="1200">
                          <a:solidFill>
                            <a:srgbClr val="000000"/>
                          </a:solidFill>
                          <a:effectLst/>
                          <a:latin typeface="Avenir Next" panose="020B0503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0.04</a:t>
                      </a:r>
                      <a:endParaRPr lang="es-CO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s-CO" sz="1200">
                          <a:solidFill>
                            <a:srgbClr val="000000"/>
                          </a:solidFill>
                          <a:effectLst/>
                          <a:latin typeface="Avenir Next" panose="020B0503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0.20</a:t>
                      </a:r>
                      <a:endParaRPr lang="es-CO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s-CO" sz="1200">
                          <a:solidFill>
                            <a:srgbClr val="000000"/>
                          </a:solidFill>
                          <a:effectLst/>
                          <a:latin typeface="Avenir Next" panose="020B0503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0.33</a:t>
                      </a:r>
                      <a:endParaRPr lang="es-CO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s-CO" sz="1200" dirty="0">
                          <a:solidFill>
                            <a:srgbClr val="000000"/>
                          </a:solidFill>
                          <a:effectLst/>
                          <a:latin typeface="Avenir Next" panose="020B0503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0.02</a:t>
                      </a:r>
                      <a:endParaRPr lang="es-CO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s-CO" sz="1200">
                          <a:solidFill>
                            <a:srgbClr val="000000"/>
                          </a:solidFill>
                          <a:effectLst/>
                          <a:latin typeface="Avenir Next" panose="020B0503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0.17</a:t>
                      </a:r>
                      <a:endParaRPr lang="es-CO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s-CO" sz="1200">
                          <a:solidFill>
                            <a:srgbClr val="000000"/>
                          </a:solidFill>
                          <a:effectLst/>
                          <a:latin typeface="Avenir Next" panose="020B0503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0.33</a:t>
                      </a:r>
                      <a:endParaRPr lang="es-CO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s-CO" sz="1200" dirty="0">
                          <a:solidFill>
                            <a:srgbClr val="000000"/>
                          </a:solidFill>
                          <a:effectLst/>
                          <a:latin typeface="Avenir Next" panose="020B0503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0.07</a:t>
                      </a:r>
                      <a:endParaRPr lang="es-CO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s-CO" sz="1200" dirty="0">
                          <a:solidFill>
                            <a:srgbClr val="000000"/>
                          </a:solidFill>
                          <a:effectLst/>
                          <a:latin typeface="Avenir Next" panose="020B0503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0.17</a:t>
                      </a:r>
                      <a:endParaRPr lang="es-CO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s-CO" sz="1200" dirty="0">
                          <a:solidFill>
                            <a:srgbClr val="000000"/>
                          </a:solidFill>
                          <a:effectLst/>
                          <a:latin typeface="Avenir Next" panose="020B0503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0.31</a:t>
                      </a:r>
                      <a:endParaRPr lang="es-CO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33767366"/>
                  </a:ext>
                </a:extLst>
              </a:tr>
            </a:tbl>
          </a:graphicData>
        </a:graphic>
      </p:graphicFrame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5CFC7865-1DB3-FE60-9C94-CBC71BCFF5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2620441"/>
              </p:ext>
            </p:extLst>
          </p:nvPr>
        </p:nvGraphicFramePr>
        <p:xfrm>
          <a:off x="447835" y="3104655"/>
          <a:ext cx="3671910" cy="661035"/>
        </p:xfrm>
        <a:graphic>
          <a:graphicData uri="http://schemas.openxmlformats.org/drawingml/2006/table">
            <a:tbl>
              <a:tblPr firstRow="1" firstCol="1" bandRow="1"/>
              <a:tblGrid>
                <a:gridCol w="734382">
                  <a:extLst>
                    <a:ext uri="{9D8B030D-6E8A-4147-A177-3AD203B41FA5}">
                      <a16:colId xmlns:a16="http://schemas.microsoft.com/office/drawing/2014/main" val="3674679098"/>
                    </a:ext>
                  </a:extLst>
                </a:gridCol>
                <a:gridCol w="734382">
                  <a:extLst>
                    <a:ext uri="{9D8B030D-6E8A-4147-A177-3AD203B41FA5}">
                      <a16:colId xmlns:a16="http://schemas.microsoft.com/office/drawing/2014/main" val="997437509"/>
                    </a:ext>
                  </a:extLst>
                </a:gridCol>
                <a:gridCol w="734382">
                  <a:extLst>
                    <a:ext uri="{9D8B030D-6E8A-4147-A177-3AD203B41FA5}">
                      <a16:colId xmlns:a16="http://schemas.microsoft.com/office/drawing/2014/main" val="4259594815"/>
                    </a:ext>
                  </a:extLst>
                </a:gridCol>
                <a:gridCol w="734382">
                  <a:extLst>
                    <a:ext uri="{9D8B030D-6E8A-4147-A177-3AD203B41FA5}">
                      <a16:colId xmlns:a16="http://schemas.microsoft.com/office/drawing/2014/main" val="2250117256"/>
                    </a:ext>
                  </a:extLst>
                </a:gridCol>
                <a:gridCol w="734382">
                  <a:extLst>
                    <a:ext uri="{9D8B030D-6E8A-4147-A177-3AD203B41FA5}">
                      <a16:colId xmlns:a16="http://schemas.microsoft.com/office/drawing/2014/main" val="2914525602"/>
                    </a:ext>
                  </a:extLst>
                </a:gridCol>
              </a:tblGrid>
              <a:tr h="21234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s-CO" sz="1300" dirty="0">
                          <a:solidFill>
                            <a:srgbClr val="000000"/>
                          </a:solidFill>
                          <a:effectLst/>
                          <a:latin typeface="Avenir Next Medium" panose="020B0503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EXANG</a:t>
                      </a:r>
                      <a:endParaRPr lang="es-CO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s-CO" sz="1300" dirty="0">
                          <a:solidFill>
                            <a:srgbClr val="000000"/>
                          </a:solidFill>
                          <a:effectLst/>
                          <a:latin typeface="Avenir Next Medium" panose="020B0503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HD</a:t>
                      </a:r>
                      <a:endParaRPr lang="es-CO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s-CO" sz="1300" dirty="0">
                          <a:solidFill>
                            <a:srgbClr val="000000"/>
                          </a:solidFill>
                          <a:effectLst/>
                          <a:latin typeface="Avenir Next Medium" panose="020B0503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</a:t>
                      </a:r>
                      <a:endParaRPr lang="es-CO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s-CO" sz="1300" dirty="0">
                          <a:solidFill>
                            <a:srgbClr val="000000"/>
                          </a:solidFill>
                          <a:effectLst/>
                          <a:latin typeface="Avenir Next Medium" panose="020B0503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</a:t>
                      </a:r>
                      <a:endParaRPr lang="es-CO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s-CO" sz="1300" dirty="0">
                          <a:solidFill>
                            <a:srgbClr val="000000"/>
                          </a:solidFill>
                          <a:effectLst/>
                          <a:latin typeface="Avenir Next Medium" panose="020B0503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3</a:t>
                      </a:r>
                      <a:endParaRPr lang="es-CO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2588053"/>
                  </a:ext>
                </a:extLst>
              </a:tr>
              <a:tr h="21234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s-CO" sz="1300">
                          <a:solidFill>
                            <a:srgbClr val="000000"/>
                          </a:solidFill>
                          <a:effectLst/>
                          <a:latin typeface="Avenir Next Medium" panose="020B0503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</a:t>
                      </a:r>
                      <a:endParaRPr lang="es-CO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s-CO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CO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s-CO" sz="1300">
                          <a:solidFill>
                            <a:srgbClr val="000000"/>
                          </a:solidFill>
                          <a:effectLst/>
                          <a:latin typeface="Avenir Next Regular" panose="020B0503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0.86</a:t>
                      </a:r>
                      <a:endParaRPr lang="es-CO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s-CO" sz="1300">
                          <a:solidFill>
                            <a:srgbClr val="000000"/>
                          </a:solidFill>
                          <a:effectLst/>
                          <a:latin typeface="Avenir Next Regular" panose="020B0503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0.49</a:t>
                      </a:r>
                      <a:endParaRPr lang="es-CO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s-CO" sz="1300" dirty="0">
                          <a:solidFill>
                            <a:srgbClr val="000000"/>
                          </a:solidFill>
                          <a:effectLst/>
                          <a:latin typeface="Avenir Next Regular" panose="020B0503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0.40</a:t>
                      </a:r>
                      <a:endParaRPr lang="es-CO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8022975"/>
                  </a:ext>
                </a:extLst>
              </a:tr>
              <a:tr h="21234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s-CO" sz="1300" dirty="0">
                          <a:solidFill>
                            <a:srgbClr val="000000"/>
                          </a:solidFill>
                          <a:effectLst/>
                          <a:latin typeface="Avenir Next Medium" panose="020B0503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</a:t>
                      </a:r>
                      <a:endParaRPr lang="es-CO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s-ES_trad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s-CO" sz="1300">
                          <a:solidFill>
                            <a:srgbClr val="000000"/>
                          </a:solidFill>
                          <a:effectLst/>
                          <a:latin typeface="Avenir Next Regular" panose="020B0503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0.14</a:t>
                      </a:r>
                      <a:endParaRPr lang="es-CO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s-CO" sz="1300">
                          <a:solidFill>
                            <a:srgbClr val="000000"/>
                          </a:solidFill>
                          <a:effectLst/>
                          <a:latin typeface="Avenir Next Regular" panose="020B0503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0.51</a:t>
                      </a:r>
                      <a:endParaRPr lang="es-CO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s-CO" sz="1300" dirty="0">
                          <a:solidFill>
                            <a:srgbClr val="000000"/>
                          </a:solidFill>
                          <a:effectLst/>
                          <a:latin typeface="Avenir Next Regular" panose="020B0503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0.60</a:t>
                      </a:r>
                      <a:endParaRPr lang="es-CO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6043661"/>
                  </a:ext>
                </a:extLst>
              </a:tr>
            </a:tbl>
          </a:graphicData>
        </a:graphic>
      </p:graphicFrame>
      <p:graphicFrame>
        <p:nvGraphicFramePr>
          <p:cNvPr id="7" name="Tabla 6">
            <a:extLst>
              <a:ext uri="{FF2B5EF4-FFF2-40B4-BE49-F238E27FC236}">
                <a16:creationId xmlns:a16="http://schemas.microsoft.com/office/drawing/2014/main" id="{99B0F8CE-5B33-539E-F779-2212208F82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8707185"/>
              </p:ext>
            </p:extLst>
          </p:nvPr>
        </p:nvGraphicFramePr>
        <p:xfrm>
          <a:off x="4775040" y="2994482"/>
          <a:ext cx="3921125" cy="881380"/>
        </p:xfrm>
        <a:graphic>
          <a:graphicData uri="http://schemas.openxmlformats.org/drawingml/2006/table">
            <a:tbl>
              <a:tblPr firstRow="1" firstCol="1" bandRow="1"/>
              <a:tblGrid>
                <a:gridCol w="913159">
                  <a:extLst>
                    <a:ext uri="{9D8B030D-6E8A-4147-A177-3AD203B41FA5}">
                      <a16:colId xmlns:a16="http://schemas.microsoft.com/office/drawing/2014/main" val="3781637902"/>
                    </a:ext>
                  </a:extLst>
                </a:gridCol>
                <a:gridCol w="683866">
                  <a:extLst>
                    <a:ext uri="{9D8B030D-6E8A-4147-A177-3AD203B41FA5}">
                      <a16:colId xmlns:a16="http://schemas.microsoft.com/office/drawing/2014/main" val="3422619097"/>
                    </a:ext>
                  </a:extLst>
                </a:gridCol>
                <a:gridCol w="774700">
                  <a:extLst>
                    <a:ext uri="{9D8B030D-6E8A-4147-A177-3AD203B41FA5}">
                      <a16:colId xmlns:a16="http://schemas.microsoft.com/office/drawing/2014/main" val="3511707466"/>
                    </a:ext>
                  </a:extLst>
                </a:gridCol>
                <a:gridCol w="774700">
                  <a:extLst>
                    <a:ext uri="{9D8B030D-6E8A-4147-A177-3AD203B41FA5}">
                      <a16:colId xmlns:a16="http://schemas.microsoft.com/office/drawing/2014/main" val="3606170343"/>
                    </a:ext>
                  </a:extLst>
                </a:gridCol>
                <a:gridCol w="774700">
                  <a:extLst>
                    <a:ext uri="{9D8B030D-6E8A-4147-A177-3AD203B41FA5}">
                      <a16:colId xmlns:a16="http://schemas.microsoft.com/office/drawing/2014/main" val="2413113576"/>
                    </a:ext>
                  </a:extLst>
                </a:gridCol>
              </a:tblGrid>
              <a:tr h="18478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s-CO" sz="1300" dirty="0">
                          <a:solidFill>
                            <a:srgbClr val="000000"/>
                          </a:solidFill>
                          <a:effectLst/>
                          <a:latin typeface="Avenir Next Medium" panose="020B0503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OLDPEAK</a:t>
                      </a:r>
                      <a:endParaRPr lang="es-CO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s-CO" sz="1300" dirty="0">
                          <a:solidFill>
                            <a:srgbClr val="000000"/>
                          </a:solidFill>
                          <a:effectLst/>
                          <a:latin typeface="Avenir Next Medium" panose="020B0503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HD</a:t>
                      </a:r>
                      <a:endParaRPr lang="es-CO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s-CO" sz="1300">
                          <a:solidFill>
                            <a:srgbClr val="000000"/>
                          </a:solidFill>
                          <a:effectLst/>
                          <a:latin typeface="Avenir Next Medium" panose="020B0503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</a:t>
                      </a:r>
                      <a:endParaRPr lang="es-CO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s-CO" sz="1300" dirty="0">
                          <a:solidFill>
                            <a:srgbClr val="000000"/>
                          </a:solidFill>
                          <a:effectLst/>
                          <a:latin typeface="Avenir Next Medium" panose="020B0503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</a:t>
                      </a:r>
                      <a:endParaRPr lang="es-CO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s-CO" sz="1300" dirty="0">
                          <a:solidFill>
                            <a:srgbClr val="000000"/>
                          </a:solidFill>
                          <a:effectLst/>
                          <a:latin typeface="Avenir Next Medium" panose="020B0503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3</a:t>
                      </a:r>
                      <a:endParaRPr lang="es-CO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843321"/>
                  </a:ext>
                </a:extLst>
              </a:tr>
              <a:tr h="18478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s-CO" sz="1300" dirty="0">
                          <a:solidFill>
                            <a:srgbClr val="000000"/>
                          </a:solidFill>
                          <a:effectLst/>
                          <a:latin typeface="Avenir Next Medium" panose="020B0503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</a:t>
                      </a:r>
                      <a:endParaRPr lang="es-CO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s-CO" sz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CO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s-CO" sz="1300" dirty="0">
                          <a:solidFill>
                            <a:srgbClr val="000000"/>
                          </a:solidFill>
                          <a:effectLst/>
                          <a:latin typeface="Avenir Next Regular" panose="020B0503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0.95</a:t>
                      </a:r>
                      <a:endParaRPr lang="es-CO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s-CO" sz="1300" dirty="0">
                          <a:solidFill>
                            <a:srgbClr val="000000"/>
                          </a:solidFill>
                          <a:effectLst/>
                          <a:latin typeface="Avenir Next Regular" panose="020B0503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0.73</a:t>
                      </a:r>
                      <a:endParaRPr lang="es-CO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s-CO" sz="1300">
                          <a:solidFill>
                            <a:srgbClr val="000000"/>
                          </a:solidFill>
                          <a:effectLst/>
                          <a:latin typeface="Avenir Next Regular" panose="020B0503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0.46</a:t>
                      </a:r>
                      <a:endParaRPr lang="es-CO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99060610"/>
                  </a:ext>
                </a:extLst>
              </a:tr>
              <a:tr h="18478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s-CO" sz="1300">
                          <a:solidFill>
                            <a:srgbClr val="000000"/>
                          </a:solidFill>
                          <a:effectLst/>
                          <a:latin typeface="Avenir Next Medium" panose="020B0503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</a:t>
                      </a:r>
                      <a:endParaRPr lang="es-CO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s-ES_trad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s-CO" sz="1300">
                          <a:solidFill>
                            <a:srgbClr val="000000"/>
                          </a:solidFill>
                          <a:effectLst/>
                          <a:latin typeface="Avenir Next Regular" panose="020B0503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0.04</a:t>
                      </a:r>
                      <a:endParaRPr lang="es-CO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s-CO" sz="1300">
                          <a:solidFill>
                            <a:srgbClr val="000000"/>
                          </a:solidFill>
                          <a:effectLst/>
                          <a:latin typeface="Avenir Next Regular" panose="020B0503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0.26</a:t>
                      </a:r>
                      <a:endParaRPr lang="es-CO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s-CO" sz="1300">
                          <a:solidFill>
                            <a:srgbClr val="000000"/>
                          </a:solidFill>
                          <a:effectLst/>
                          <a:latin typeface="Avenir Next Regular" panose="020B0503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0.42</a:t>
                      </a:r>
                      <a:endParaRPr lang="es-CO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87957172"/>
                  </a:ext>
                </a:extLst>
              </a:tr>
              <a:tr h="18478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s-CO" sz="1300" dirty="0">
                          <a:solidFill>
                            <a:srgbClr val="000000"/>
                          </a:solidFill>
                          <a:effectLst/>
                          <a:latin typeface="Avenir Next Medium" panose="020B0503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</a:t>
                      </a:r>
                      <a:endParaRPr lang="es-CO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s-ES_trad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s-CO" sz="1300">
                          <a:solidFill>
                            <a:srgbClr val="000000"/>
                          </a:solidFill>
                          <a:effectLst/>
                          <a:latin typeface="Avenir Next Regular" panose="020B0503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0.01</a:t>
                      </a:r>
                      <a:endParaRPr lang="es-CO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s-CO" sz="1300">
                          <a:solidFill>
                            <a:srgbClr val="000000"/>
                          </a:solidFill>
                          <a:effectLst/>
                          <a:latin typeface="Avenir Next Regular" panose="020B0503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0.01</a:t>
                      </a:r>
                      <a:endParaRPr lang="es-CO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s-CO" sz="1300" dirty="0">
                          <a:solidFill>
                            <a:srgbClr val="000000"/>
                          </a:solidFill>
                          <a:effectLst/>
                          <a:latin typeface="Avenir Next Regular" panose="020B0503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0.12</a:t>
                      </a:r>
                      <a:endParaRPr lang="es-CO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695672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240089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40"/>
          <p:cNvSpPr txBox="1">
            <a:spLocks noGrp="1"/>
          </p:cNvSpPr>
          <p:nvPr>
            <p:ph type="title"/>
          </p:nvPr>
        </p:nvSpPr>
        <p:spPr>
          <a:xfrm>
            <a:off x="758775" y="375121"/>
            <a:ext cx="7626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 err="1"/>
              <a:t>Estimación</a:t>
            </a:r>
            <a:r>
              <a:rPr lang="de" dirty="0"/>
              <a:t> de CPDs</a:t>
            </a:r>
            <a:endParaRPr dirty="0"/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A1A01294-BF8C-E0D6-C81C-B0D83893706F}"/>
              </a:ext>
            </a:extLst>
          </p:cNvPr>
          <p:cNvSpPr txBox="1"/>
          <p:nvPr/>
        </p:nvSpPr>
        <p:spPr>
          <a:xfrm>
            <a:off x="8696165" y="4818197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D06C9F6-C56E-F84A-A14A-8801836B09E1}" type="slidenum">
              <a:rPr lang="es-ES_tradnl" smtClean="0"/>
              <a:t>22</a:t>
            </a:fld>
            <a:endParaRPr lang="es-ES_tradnl" dirty="0"/>
          </a:p>
        </p:txBody>
      </p:sp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A5B7A28D-EAB7-CD63-5F06-AB5EBF1067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1053209"/>
              </p:ext>
            </p:extLst>
          </p:nvPr>
        </p:nvGraphicFramePr>
        <p:xfrm>
          <a:off x="1477529" y="1831662"/>
          <a:ext cx="6188941" cy="1480175"/>
        </p:xfrm>
        <a:graphic>
          <a:graphicData uri="http://schemas.openxmlformats.org/drawingml/2006/table">
            <a:tbl>
              <a:tblPr firstRow="1" firstCol="1" bandRow="1"/>
              <a:tblGrid>
                <a:gridCol w="562631">
                  <a:extLst>
                    <a:ext uri="{9D8B030D-6E8A-4147-A177-3AD203B41FA5}">
                      <a16:colId xmlns:a16="http://schemas.microsoft.com/office/drawing/2014/main" val="979923388"/>
                    </a:ext>
                  </a:extLst>
                </a:gridCol>
                <a:gridCol w="562631">
                  <a:extLst>
                    <a:ext uri="{9D8B030D-6E8A-4147-A177-3AD203B41FA5}">
                      <a16:colId xmlns:a16="http://schemas.microsoft.com/office/drawing/2014/main" val="326404315"/>
                    </a:ext>
                  </a:extLst>
                </a:gridCol>
                <a:gridCol w="562631">
                  <a:extLst>
                    <a:ext uri="{9D8B030D-6E8A-4147-A177-3AD203B41FA5}">
                      <a16:colId xmlns:a16="http://schemas.microsoft.com/office/drawing/2014/main" val="3406871493"/>
                    </a:ext>
                  </a:extLst>
                </a:gridCol>
                <a:gridCol w="562631">
                  <a:extLst>
                    <a:ext uri="{9D8B030D-6E8A-4147-A177-3AD203B41FA5}">
                      <a16:colId xmlns:a16="http://schemas.microsoft.com/office/drawing/2014/main" val="2464896177"/>
                    </a:ext>
                  </a:extLst>
                </a:gridCol>
                <a:gridCol w="562631">
                  <a:extLst>
                    <a:ext uri="{9D8B030D-6E8A-4147-A177-3AD203B41FA5}">
                      <a16:colId xmlns:a16="http://schemas.microsoft.com/office/drawing/2014/main" val="2232244470"/>
                    </a:ext>
                  </a:extLst>
                </a:gridCol>
                <a:gridCol w="562631">
                  <a:extLst>
                    <a:ext uri="{9D8B030D-6E8A-4147-A177-3AD203B41FA5}">
                      <a16:colId xmlns:a16="http://schemas.microsoft.com/office/drawing/2014/main" val="168397968"/>
                    </a:ext>
                  </a:extLst>
                </a:gridCol>
                <a:gridCol w="562631">
                  <a:extLst>
                    <a:ext uri="{9D8B030D-6E8A-4147-A177-3AD203B41FA5}">
                      <a16:colId xmlns:a16="http://schemas.microsoft.com/office/drawing/2014/main" val="2815406448"/>
                    </a:ext>
                  </a:extLst>
                </a:gridCol>
                <a:gridCol w="562631">
                  <a:extLst>
                    <a:ext uri="{9D8B030D-6E8A-4147-A177-3AD203B41FA5}">
                      <a16:colId xmlns:a16="http://schemas.microsoft.com/office/drawing/2014/main" val="1176517595"/>
                    </a:ext>
                  </a:extLst>
                </a:gridCol>
                <a:gridCol w="562631">
                  <a:extLst>
                    <a:ext uri="{9D8B030D-6E8A-4147-A177-3AD203B41FA5}">
                      <a16:colId xmlns:a16="http://schemas.microsoft.com/office/drawing/2014/main" val="1820500530"/>
                    </a:ext>
                  </a:extLst>
                </a:gridCol>
                <a:gridCol w="562631">
                  <a:extLst>
                    <a:ext uri="{9D8B030D-6E8A-4147-A177-3AD203B41FA5}">
                      <a16:colId xmlns:a16="http://schemas.microsoft.com/office/drawing/2014/main" val="1022852215"/>
                    </a:ext>
                  </a:extLst>
                </a:gridCol>
                <a:gridCol w="562631">
                  <a:extLst>
                    <a:ext uri="{9D8B030D-6E8A-4147-A177-3AD203B41FA5}">
                      <a16:colId xmlns:a16="http://schemas.microsoft.com/office/drawing/2014/main" val="3073567423"/>
                    </a:ext>
                  </a:extLst>
                </a:gridCol>
              </a:tblGrid>
              <a:tr h="299452">
                <a:tc row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Avenir Next Medium" panose="020B0503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HD</a:t>
                      </a:r>
                      <a:endParaRPr lang="es-CO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Avenir Next Medium" panose="020B0503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CHOL</a:t>
                      </a:r>
                      <a:endParaRPr lang="es-CO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Avenir Next Medium" panose="020B0503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</a:t>
                      </a:r>
                      <a:endParaRPr lang="es-CO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_tradn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_tradnl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s-CO" sz="1200" dirty="0">
                          <a:solidFill>
                            <a:srgbClr val="000000"/>
                          </a:solidFill>
                          <a:effectLst/>
                          <a:latin typeface="Avenir Next Medium" panose="020B0503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</a:t>
                      </a:r>
                      <a:endParaRPr lang="es-CO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_tradn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_tradnl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s-CO" sz="1200" dirty="0">
                          <a:solidFill>
                            <a:srgbClr val="000000"/>
                          </a:solidFill>
                          <a:effectLst/>
                          <a:latin typeface="Avenir Next Medium" panose="020B0503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</a:t>
                      </a:r>
                      <a:endParaRPr lang="es-CO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_tradn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_trad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2804934"/>
                  </a:ext>
                </a:extLst>
              </a:tr>
              <a:tr h="299452">
                <a:tc vMerge="1">
                  <a:txBody>
                    <a:bodyPr/>
                    <a:lstStyle/>
                    <a:p>
                      <a:endParaRPr lang="es-ES_trad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venir Next Medium" panose="020B0503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THAL</a:t>
                      </a:r>
                      <a:endParaRPr lang="es-CO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s-CO" sz="1200">
                          <a:solidFill>
                            <a:srgbClr val="000000"/>
                          </a:solidFill>
                          <a:effectLst/>
                          <a:latin typeface="Avenir Next Medium" panose="020B0503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3</a:t>
                      </a:r>
                      <a:endParaRPr lang="es-CO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venir Next Medium" panose="020B0503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6</a:t>
                      </a:r>
                      <a:endParaRPr lang="es-CO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Avenir Next Medium" panose="020B0503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7</a:t>
                      </a:r>
                      <a:endParaRPr lang="es-CO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s-CO" sz="1200" dirty="0">
                          <a:solidFill>
                            <a:srgbClr val="000000"/>
                          </a:solidFill>
                          <a:effectLst/>
                          <a:latin typeface="Avenir Next Medium" panose="020B0503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3</a:t>
                      </a:r>
                      <a:endParaRPr lang="es-CO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Avenir Next Medium" panose="020B0503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6</a:t>
                      </a:r>
                      <a:endParaRPr lang="es-CO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Avenir Next Medium" panose="020B0503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7</a:t>
                      </a:r>
                      <a:endParaRPr lang="es-CO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s-CO" sz="1200">
                          <a:solidFill>
                            <a:srgbClr val="000000"/>
                          </a:solidFill>
                          <a:effectLst/>
                          <a:latin typeface="Avenir Next Medium" panose="020B0503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3</a:t>
                      </a:r>
                      <a:endParaRPr lang="es-CO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venir Next Medium" panose="020B0503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6</a:t>
                      </a:r>
                      <a:endParaRPr lang="es-CO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Avenir Next Medium" panose="020B0503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7</a:t>
                      </a:r>
                      <a:endParaRPr lang="es-CO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0378436"/>
                  </a:ext>
                </a:extLst>
              </a:tr>
              <a:tr h="31706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s-CO" sz="1200">
                          <a:solidFill>
                            <a:srgbClr val="000000"/>
                          </a:solidFill>
                          <a:effectLst/>
                          <a:latin typeface="Avenir Next Medium" panose="020B0503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</a:t>
                      </a:r>
                      <a:endParaRPr lang="es-CO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s-CO" sz="1200">
                          <a:solidFill>
                            <a:srgbClr val="000000"/>
                          </a:solidFill>
                          <a:effectLst/>
                          <a:latin typeface="Avenir Next" panose="020B0503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s-CO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s-CO" sz="1200">
                          <a:solidFill>
                            <a:srgbClr val="000000"/>
                          </a:solidFill>
                          <a:effectLst/>
                          <a:latin typeface="Avenir Next" panose="020B0503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0.80</a:t>
                      </a:r>
                      <a:endParaRPr lang="es-CO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s-CO" sz="1200">
                          <a:solidFill>
                            <a:srgbClr val="000000"/>
                          </a:solidFill>
                          <a:effectLst/>
                          <a:latin typeface="Avenir Next" panose="020B0503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0.40</a:t>
                      </a:r>
                      <a:endParaRPr lang="es-CO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s-CO" sz="1200">
                          <a:solidFill>
                            <a:srgbClr val="000000"/>
                          </a:solidFill>
                          <a:effectLst/>
                          <a:latin typeface="Avenir Next" panose="020B0503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0.33</a:t>
                      </a:r>
                      <a:endParaRPr lang="es-CO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s-CO" sz="1200">
                          <a:solidFill>
                            <a:srgbClr val="000000"/>
                          </a:solidFill>
                          <a:effectLst/>
                          <a:latin typeface="Avenir Next" panose="020B0503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0.82</a:t>
                      </a:r>
                      <a:endParaRPr lang="es-CO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s-CO" sz="1200">
                          <a:solidFill>
                            <a:srgbClr val="000000"/>
                          </a:solidFill>
                          <a:effectLst/>
                          <a:latin typeface="Avenir Next" panose="020B0503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0.50</a:t>
                      </a:r>
                      <a:endParaRPr lang="es-CO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s-CO" sz="1200">
                          <a:solidFill>
                            <a:srgbClr val="000000"/>
                          </a:solidFill>
                          <a:effectLst/>
                          <a:latin typeface="Avenir Next" panose="020B0503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0.28</a:t>
                      </a:r>
                      <a:endParaRPr lang="es-CO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s-CO" sz="1200">
                          <a:solidFill>
                            <a:srgbClr val="000000"/>
                          </a:solidFill>
                          <a:effectLst/>
                          <a:latin typeface="Avenir Next" panose="020B0503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0.74</a:t>
                      </a:r>
                      <a:endParaRPr lang="es-CO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s-CO" sz="1200">
                          <a:solidFill>
                            <a:srgbClr val="000000"/>
                          </a:solidFill>
                          <a:effectLst/>
                          <a:latin typeface="Avenir Next" panose="020B0503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0.00</a:t>
                      </a:r>
                      <a:endParaRPr lang="es-CO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s-CO" sz="1200">
                          <a:solidFill>
                            <a:srgbClr val="000000"/>
                          </a:solidFill>
                          <a:effectLst/>
                          <a:latin typeface="Avenir Next" panose="020B0503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0.18</a:t>
                      </a:r>
                      <a:endParaRPr lang="es-CO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8019274"/>
                  </a:ext>
                </a:extLst>
              </a:tr>
              <a:tr h="28210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s-CO" sz="1200">
                          <a:solidFill>
                            <a:srgbClr val="000000"/>
                          </a:solidFill>
                          <a:effectLst/>
                          <a:latin typeface="Avenir Next Medium" panose="020B0503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</a:t>
                      </a:r>
                      <a:endParaRPr lang="es-CO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s-ES_trad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s-CO" sz="1200">
                          <a:solidFill>
                            <a:srgbClr val="000000"/>
                          </a:solidFill>
                          <a:effectLst/>
                          <a:latin typeface="Avenir Next" panose="020B0503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0.16</a:t>
                      </a:r>
                      <a:endParaRPr lang="es-CO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s-CO" sz="1200">
                          <a:solidFill>
                            <a:srgbClr val="000000"/>
                          </a:solidFill>
                          <a:effectLst/>
                          <a:latin typeface="Avenir Next" panose="020B0503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0.40</a:t>
                      </a:r>
                      <a:endParaRPr lang="es-CO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s-CO" sz="1200">
                          <a:solidFill>
                            <a:srgbClr val="000000"/>
                          </a:solidFill>
                          <a:effectLst/>
                          <a:latin typeface="Avenir Next" panose="020B0503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0.33</a:t>
                      </a:r>
                      <a:endParaRPr lang="es-CO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s-CO" sz="1200">
                          <a:solidFill>
                            <a:srgbClr val="000000"/>
                          </a:solidFill>
                          <a:effectLst/>
                          <a:latin typeface="Avenir Next" panose="020B0503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0.16</a:t>
                      </a:r>
                      <a:endParaRPr lang="es-CO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s-CO" sz="1200">
                          <a:solidFill>
                            <a:srgbClr val="000000"/>
                          </a:solidFill>
                          <a:effectLst/>
                          <a:latin typeface="Avenir Next" panose="020B0503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0.33</a:t>
                      </a:r>
                      <a:endParaRPr lang="es-CO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s-CO" sz="1200">
                          <a:solidFill>
                            <a:srgbClr val="000000"/>
                          </a:solidFill>
                          <a:effectLst/>
                          <a:latin typeface="Avenir Next" panose="020B0503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0.39</a:t>
                      </a:r>
                      <a:endParaRPr lang="es-CO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s-CO" sz="1200">
                          <a:solidFill>
                            <a:srgbClr val="000000"/>
                          </a:solidFill>
                          <a:effectLst/>
                          <a:latin typeface="Avenir Next" panose="020B0503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0.19</a:t>
                      </a:r>
                      <a:endParaRPr lang="es-CO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s-CO" sz="1200">
                          <a:solidFill>
                            <a:srgbClr val="000000"/>
                          </a:solidFill>
                          <a:effectLst/>
                          <a:latin typeface="Avenir Next" panose="020B0503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0.83</a:t>
                      </a:r>
                      <a:endParaRPr lang="es-CO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s-CO" sz="1200">
                          <a:solidFill>
                            <a:srgbClr val="000000"/>
                          </a:solidFill>
                          <a:effectLst/>
                          <a:latin typeface="Avenir Next" panose="020B0503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0.51</a:t>
                      </a:r>
                      <a:endParaRPr lang="es-CO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4504560"/>
                  </a:ext>
                </a:extLst>
              </a:tr>
              <a:tr h="28210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s-CO" sz="1200" dirty="0">
                          <a:solidFill>
                            <a:srgbClr val="000000"/>
                          </a:solidFill>
                          <a:effectLst/>
                          <a:latin typeface="Avenir Next Medium" panose="020B0503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3</a:t>
                      </a:r>
                      <a:endParaRPr lang="es-CO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s-ES_trad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s-CO" sz="1200">
                          <a:solidFill>
                            <a:srgbClr val="000000"/>
                          </a:solidFill>
                          <a:effectLst/>
                          <a:latin typeface="Avenir Next" panose="020B0503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0.04</a:t>
                      </a:r>
                      <a:endParaRPr lang="es-CO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s-CO" sz="1200">
                          <a:solidFill>
                            <a:srgbClr val="000000"/>
                          </a:solidFill>
                          <a:effectLst/>
                          <a:latin typeface="Avenir Next" panose="020B0503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0.20</a:t>
                      </a:r>
                      <a:endParaRPr lang="es-CO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s-CO" sz="1200">
                          <a:solidFill>
                            <a:srgbClr val="000000"/>
                          </a:solidFill>
                          <a:effectLst/>
                          <a:latin typeface="Avenir Next" panose="020B0503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0.33</a:t>
                      </a:r>
                      <a:endParaRPr lang="es-CO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s-CO" sz="1200">
                          <a:solidFill>
                            <a:srgbClr val="000000"/>
                          </a:solidFill>
                          <a:effectLst/>
                          <a:latin typeface="Avenir Next" panose="020B0503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0.02</a:t>
                      </a:r>
                      <a:endParaRPr lang="es-CO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s-CO" sz="1200">
                          <a:solidFill>
                            <a:srgbClr val="000000"/>
                          </a:solidFill>
                          <a:effectLst/>
                          <a:latin typeface="Avenir Next" panose="020B0503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0.17</a:t>
                      </a:r>
                      <a:endParaRPr lang="es-CO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s-CO" sz="1200">
                          <a:solidFill>
                            <a:srgbClr val="000000"/>
                          </a:solidFill>
                          <a:effectLst/>
                          <a:latin typeface="Avenir Next" panose="020B0503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0.33</a:t>
                      </a:r>
                      <a:endParaRPr lang="es-CO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s-CO" sz="1200">
                          <a:solidFill>
                            <a:srgbClr val="000000"/>
                          </a:solidFill>
                          <a:effectLst/>
                          <a:latin typeface="Avenir Next" panose="020B0503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0.07</a:t>
                      </a:r>
                      <a:endParaRPr lang="es-CO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s-CO" sz="1200">
                          <a:solidFill>
                            <a:srgbClr val="000000"/>
                          </a:solidFill>
                          <a:effectLst/>
                          <a:latin typeface="Avenir Next" panose="020B0503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0.17</a:t>
                      </a:r>
                      <a:endParaRPr lang="es-CO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s-CO" sz="1200" dirty="0">
                          <a:solidFill>
                            <a:srgbClr val="000000"/>
                          </a:solidFill>
                          <a:effectLst/>
                          <a:latin typeface="Avenir Next" panose="020B0503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0.31</a:t>
                      </a:r>
                      <a:endParaRPr lang="es-CO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285946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285671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50"/>
          <p:cNvSpPr txBox="1">
            <a:spLocks noGrp="1"/>
          </p:cNvSpPr>
          <p:nvPr>
            <p:ph type="title"/>
          </p:nvPr>
        </p:nvSpPr>
        <p:spPr>
          <a:xfrm>
            <a:off x="758775" y="375121"/>
            <a:ext cx="7626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 err="1"/>
              <a:t>Creación</a:t>
            </a:r>
            <a:r>
              <a:rPr lang="de" dirty="0"/>
              <a:t> del Dash</a:t>
            </a:r>
            <a:endParaRPr dirty="0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1C486B81-097D-6E48-0913-9330387083BD}"/>
              </a:ext>
            </a:extLst>
          </p:cNvPr>
          <p:cNvSpPr/>
          <p:nvPr/>
        </p:nvSpPr>
        <p:spPr>
          <a:xfrm>
            <a:off x="-241069" y="3358342"/>
            <a:ext cx="2211185" cy="21114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46D30F32-A475-5ABD-BC9A-D289F6D37BED}"/>
              </a:ext>
            </a:extLst>
          </p:cNvPr>
          <p:cNvSpPr txBox="1"/>
          <p:nvPr/>
        </p:nvSpPr>
        <p:spPr>
          <a:xfrm>
            <a:off x="8039460" y="4818257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D06C9F6-C56E-F84A-A14A-8801836B09E1}" type="slidenum">
              <a:rPr lang="es-ES_tradnl" smtClean="0"/>
              <a:t>23</a:t>
            </a:fld>
            <a:endParaRPr lang="es-ES_tradnl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3798B9F5-C6E8-020E-4940-18A99648D4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516" y="1367312"/>
            <a:ext cx="8764967" cy="240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2926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50"/>
          <p:cNvSpPr txBox="1">
            <a:spLocks noGrp="1"/>
          </p:cNvSpPr>
          <p:nvPr>
            <p:ph type="title"/>
          </p:nvPr>
        </p:nvSpPr>
        <p:spPr>
          <a:xfrm>
            <a:off x="758775" y="375121"/>
            <a:ext cx="7626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 err="1"/>
              <a:t>Creación</a:t>
            </a:r>
            <a:r>
              <a:rPr lang="de" dirty="0"/>
              <a:t> del Dash</a:t>
            </a:r>
            <a:endParaRPr dirty="0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1C486B81-097D-6E48-0913-9330387083BD}"/>
              </a:ext>
            </a:extLst>
          </p:cNvPr>
          <p:cNvSpPr/>
          <p:nvPr/>
        </p:nvSpPr>
        <p:spPr>
          <a:xfrm>
            <a:off x="-241069" y="3358342"/>
            <a:ext cx="2211185" cy="21114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1DD5D547-68C1-1891-CC6E-1FD8E7F3C46B}"/>
              </a:ext>
            </a:extLst>
          </p:cNvPr>
          <p:cNvSpPr txBox="1"/>
          <p:nvPr/>
        </p:nvSpPr>
        <p:spPr>
          <a:xfrm>
            <a:off x="8006209" y="4819097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D06C9F6-C56E-F84A-A14A-8801836B09E1}" type="slidenum">
              <a:rPr lang="es-ES_tradnl" smtClean="0"/>
              <a:t>24</a:t>
            </a:fld>
            <a:endParaRPr lang="es-ES_tradnl" dirty="0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6AC308C0-2E98-3CA5-E37B-2BF7F3202D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931" y="1370931"/>
            <a:ext cx="8848138" cy="2401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2861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50"/>
          <p:cNvSpPr txBox="1">
            <a:spLocks noGrp="1"/>
          </p:cNvSpPr>
          <p:nvPr>
            <p:ph type="title"/>
          </p:nvPr>
        </p:nvSpPr>
        <p:spPr>
          <a:xfrm>
            <a:off x="758775" y="375121"/>
            <a:ext cx="7626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 err="1"/>
              <a:t>Creación</a:t>
            </a:r>
            <a:r>
              <a:rPr lang="de" dirty="0"/>
              <a:t> del Dash</a:t>
            </a:r>
            <a:endParaRPr dirty="0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1C486B81-097D-6E48-0913-9330387083BD}"/>
              </a:ext>
            </a:extLst>
          </p:cNvPr>
          <p:cNvSpPr/>
          <p:nvPr/>
        </p:nvSpPr>
        <p:spPr>
          <a:xfrm>
            <a:off x="-241069" y="3358342"/>
            <a:ext cx="2211185" cy="21114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1DD5D547-68C1-1891-CC6E-1FD8E7F3C46B}"/>
              </a:ext>
            </a:extLst>
          </p:cNvPr>
          <p:cNvSpPr txBox="1"/>
          <p:nvPr/>
        </p:nvSpPr>
        <p:spPr>
          <a:xfrm>
            <a:off x="8101023" y="4835723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D06C9F6-C56E-F84A-A14A-8801836B09E1}" type="slidenum">
              <a:rPr lang="es-ES_tradnl" smtClean="0"/>
              <a:t>25</a:t>
            </a:fld>
            <a:endParaRPr lang="es-ES_tradnl"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B4A49766-1612-B2F6-89C7-6390C024D8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728" y="1017103"/>
            <a:ext cx="8448543" cy="3109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3567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383A06EE-F537-B4BF-D152-7647B81BEAFB}"/>
              </a:ext>
            </a:extLst>
          </p:cNvPr>
          <p:cNvSpPr/>
          <p:nvPr/>
        </p:nvSpPr>
        <p:spPr>
          <a:xfrm>
            <a:off x="-515388" y="-166254"/>
            <a:ext cx="2211185" cy="24349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499" name="Google Shape;499;p40"/>
          <p:cNvSpPr txBox="1">
            <a:spLocks noGrp="1"/>
          </p:cNvSpPr>
          <p:nvPr>
            <p:ph type="title"/>
          </p:nvPr>
        </p:nvSpPr>
        <p:spPr>
          <a:xfrm>
            <a:off x="758775" y="375121"/>
            <a:ext cx="7626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 err="1"/>
              <a:t>Predicción</a:t>
            </a:r>
            <a:r>
              <a:rPr lang="de" dirty="0"/>
              <a:t> </a:t>
            </a:r>
            <a:r>
              <a:rPr lang="de" dirty="0" err="1"/>
              <a:t>basada</a:t>
            </a:r>
            <a:r>
              <a:rPr lang="de" dirty="0"/>
              <a:t> en </a:t>
            </a:r>
            <a:r>
              <a:rPr lang="de" dirty="0" err="1"/>
              <a:t>evidencia</a:t>
            </a:r>
            <a:endParaRPr dirty="0"/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A1A01294-BF8C-E0D6-C81C-B0D83893706F}"/>
              </a:ext>
            </a:extLst>
          </p:cNvPr>
          <p:cNvSpPr txBox="1"/>
          <p:nvPr/>
        </p:nvSpPr>
        <p:spPr>
          <a:xfrm>
            <a:off x="8696165" y="4859762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D06C9F6-C56E-F84A-A14A-8801836B09E1}" type="slidenum">
              <a:rPr lang="es-ES_tradnl" smtClean="0"/>
              <a:t>26</a:t>
            </a:fld>
            <a:endParaRPr lang="es-ES_tradnl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D62B55F8-1611-B322-DD3F-FB06530D48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25" y="1392900"/>
            <a:ext cx="8254240" cy="2696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6401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50"/>
          <p:cNvSpPr txBox="1">
            <a:spLocks noGrp="1"/>
          </p:cNvSpPr>
          <p:nvPr>
            <p:ph type="title"/>
          </p:nvPr>
        </p:nvSpPr>
        <p:spPr>
          <a:xfrm>
            <a:off x="758775" y="375121"/>
            <a:ext cx="7626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 err="1"/>
              <a:t>Resultados</a:t>
            </a:r>
            <a:r>
              <a:rPr lang="de" dirty="0"/>
              <a:t> de la </a:t>
            </a:r>
            <a:r>
              <a:rPr lang="de" dirty="0" err="1"/>
              <a:t>predicción</a:t>
            </a:r>
            <a:endParaRPr dirty="0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1C486B81-097D-6E48-0913-9330387083BD}"/>
              </a:ext>
            </a:extLst>
          </p:cNvPr>
          <p:cNvSpPr/>
          <p:nvPr/>
        </p:nvSpPr>
        <p:spPr>
          <a:xfrm>
            <a:off x="-241069" y="3358342"/>
            <a:ext cx="2211185" cy="21114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1DD5D547-68C1-1891-CC6E-1FD8E7F3C46B}"/>
              </a:ext>
            </a:extLst>
          </p:cNvPr>
          <p:cNvSpPr txBox="1"/>
          <p:nvPr/>
        </p:nvSpPr>
        <p:spPr>
          <a:xfrm>
            <a:off x="8101023" y="4835723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D06C9F6-C56E-F84A-A14A-8801836B09E1}" type="slidenum">
              <a:rPr lang="es-ES_tradnl" smtClean="0"/>
              <a:t>27</a:t>
            </a:fld>
            <a:endParaRPr lang="es-ES_tradnl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682E95F-22F6-A1C0-B5C8-F7F18445C3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6902" y="1083273"/>
            <a:ext cx="6510045" cy="3616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7461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383A06EE-F537-B4BF-D152-7647B81BEAFB}"/>
              </a:ext>
            </a:extLst>
          </p:cNvPr>
          <p:cNvSpPr/>
          <p:nvPr/>
        </p:nvSpPr>
        <p:spPr>
          <a:xfrm>
            <a:off x="-515388" y="-166254"/>
            <a:ext cx="2211185" cy="24349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499" name="Google Shape;499;p40"/>
          <p:cNvSpPr txBox="1">
            <a:spLocks noGrp="1"/>
          </p:cNvSpPr>
          <p:nvPr>
            <p:ph type="title"/>
          </p:nvPr>
        </p:nvSpPr>
        <p:spPr>
          <a:xfrm>
            <a:off x="758775" y="375121"/>
            <a:ext cx="7626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 err="1"/>
              <a:t>Predicción</a:t>
            </a:r>
            <a:r>
              <a:rPr lang="de" dirty="0"/>
              <a:t> </a:t>
            </a:r>
            <a:r>
              <a:rPr lang="de" dirty="0" err="1"/>
              <a:t>basada</a:t>
            </a:r>
            <a:r>
              <a:rPr lang="de" dirty="0"/>
              <a:t> en </a:t>
            </a:r>
            <a:r>
              <a:rPr lang="de" dirty="0" err="1"/>
              <a:t>evidencia</a:t>
            </a:r>
            <a:endParaRPr dirty="0"/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A1A01294-BF8C-E0D6-C81C-B0D83893706F}"/>
              </a:ext>
            </a:extLst>
          </p:cNvPr>
          <p:cNvSpPr txBox="1"/>
          <p:nvPr/>
        </p:nvSpPr>
        <p:spPr>
          <a:xfrm>
            <a:off x="8696165" y="4859762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D06C9F6-C56E-F84A-A14A-8801836B09E1}" type="slidenum">
              <a:rPr lang="es-ES_tradnl" smtClean="0"/>
              <a:t>28</a:t>
            </a:fld>
            <a:endParaRPr lang="es-ES_tradnl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3C1A634-8D6A-CB1C-0435-EF1C7A5A60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628" y="1262147"/>
            <a:ext cx="8114593" cy="2619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5199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50"/>
          <p:cNvSpPr txBox="1">
            <a:spLocks noGrp="1"/>
          </p:cNvSpPr>
          <p:nvPr>
            <p:ph type="title"/>
          </p:nvPr>
        </p:nvSpPr>
        <p:spPr>
          <a:xfrm>
            <a:off x="758775" y="375121"/>
            <a:ext cx="7626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 err="1"/>
              <a:t>Resultados</a:t>
            </a:r>
            <a:r>
              <a:rPr lang="de" dirty="0"/>
              <a:t> de la </a:t>
            </a:r>
            <a:r>
              <a:rPr lang="de" dirty="0" err="1"/>
              <a:t>predicción</a:t>
            </a:r>
            <a:endParaRPr dirty="0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1C486B81-097D-6E48-0913-9330387083BD}"/>
              </a:ext>
            </a:extLst>
          </p:cNvPr>
          <p:cNvSpPr/>
          <p:nvPr/>
        </p:nvSpPr>
        <p:spPr>
          <a:xfrm>
            <a:off x="-241069" y="3358342"/>
            <a:ext cx="2211185" cy="21114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1DD5D547-68C1-1891-CC6E-1FD8E7F3C46B}"/>
              </a:ext>
            </a:extLst>
          </p:cNvPr>
          <p:cNvSpPr txBox="1"/>
          <p:nvPr/>
        </p:nvSpPr>
        <p:spPr>
          <a:xfrm>
            <a:off x="8101023" y="4835723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D06C9F6-C56E-F84A-A14A-8801836B09E1}" type="slidenum">
              <a:rPr lang="es-ES_tradnl" smtClean="0"/>
              <a:t>29</a:t>
            </a:fld>
            <a:endParaRPr lang="es-ES_tradnl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3A5CBE72-51C5-CF60-262E-9A05D7766E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375" y="1122104"/>
            <a:ext cx="6685099" cy="3713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6166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39"/>
          <p:cNvSpPr txBox="1">
            <a:spLocks noGrp="1"/>
          </p:cNvSpPr>
          <p:nvPr>
            <p:ph type="title"/>
          </p:nvPr>
        </p:nvSpPr>
        <p:spPr>
          <a:xfrm>
            <a:off x="758775" y="375121"/>
            <a:ext cx="7626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 err="1"/>
              <a:t>Descripción</a:t>
            </a:r>
            <a:r>
              <a:rPr lang="de" dirty="0"/>
              <a:t> de Variables</a:t>
            </a:r>
            <a:endParaRPr dirty="0"/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B0DAD210-AB4D-A41B-633C-9CA9551C5034}"/>
              </a:ext>
            </a:extLst>
          </p:cNvPr>
          <p:cNvSpPr txBox="1"/>
          <p:nvPr/>
        </p:nvSpPr>
        <p:spPr>
          <a:xfrm>
            <a:off x="8704478" y="4589538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D06C9F6-C56E-F84A-A14A-8801836B09E1}" type="slidenum">
              <a:rPr lang="es-ES_tradnl" smtClean="0"/>
              <a:t>3</a:t>
            </a:fld>
            <a:endParaRPr lang="es-ES_tradnl" dirty="0"/>
          </a:p>
        </p:txBody>
      </p:sp>
      <p:sp>
        <p:nvSpPr>
          <p:cNvPr id="2" name="Elipse 1">
            <a:extLst>
              <a:ext uri="{FF2B5EF4-FFF2-40B4-BE49-F238E27FC236}">
                <a16:creationId xmlns:a16="http://schemas.microsoft.com/office/drawing/2014/main" id="{C91B187D-456A-5CFB-F217-C2B82F7CCE97}"/>
              </a:ext>
            </a:extLst>
          </p:cNvPr>
          <p:cNvSpPr/>
          <p:nvPr/>
        </p:nvSpPr>
        <p:spPr>
          <a:xfrm>
            <a:off x="1132865" y="1371120"/>
            <a:ext cx="1654233" cy="165423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" name="Google Shape;501;p40">
            <a:extLst>
              <a:ext uri="{FF2B5EF4-FFF2-40B4-BE49-F238E27FC236}">
                <a16:creationId xmlns:a16="http://schemas.microsoft.com/office/drawing/2014/main" id="{3DD55C98-8257-F9E5-388E-0F4C39241B09}"/>
              </a:ext>
            </a:extLst>
          </p:cNvPr>
          <p:cNvSpPr txBox="1">
            <a:spLocks/>
          </p:cNvSpPr>
          <p:nvPr/>
        </p:nvSpPr>
        <p:spPr>
          <a:xfrm>
            <a:off x="1501406" y="1440607"/>
            <a:ext cx="917150" cy="53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CO" sz="1800" dirty="0">
                <a:solidFill>
                  <a:schemeClr val="dk1"/>
                </a:solidFill>
                <a:latin typeface="Merriweather Black"/>
                <a:cs typeface="Merriweather Black"/>
                <a:sym typeface="Merriweather Black"/>
              </a:rPr>
              <a:t>Edad</a:t>
            </a:r>
            <a:endParaRPr lang="es-CO" sz="1800" dirty="0">
              <a:solidFill>
                <a:schemeClr val="dk1"/>
              </a:solidFill>
              <a:latin typeface="Merriweather Black"/>
              <a:cs typeface="Merriweather Black"/>
              <a:sym typeface="Inter ExtraBold"/>
            </a:endParaRPr>
          </a:p>
        </p:txBody>
      </p:sp>
      <p:sp>
        <p:nvSpPr>
          <p:cNvPr id="4" name="Google Shape;517;p41">
            <a:extLst>
              <a:ext uri="{FF2B5EF4-FFF2-40B4-BE49-F238E27FC236}">
                <a16:creationId xmlns:a16="http://schemas.microsoft.com/office/drawing/2014/main" id="{BE1040C0-3C75-A386-E006-FD97890EB579}"/>
              </a:ext>
            </a:extLst>
          </p:cNvPr>
          <p:cNvSpPr txBox="1">
            <a:spLocks/>
          </p:cNvSpPr>
          <p:nvPr/>
        </p:nvSpPr>
        <p:spPr>
          <a:xfrm>
            <a:off x="1295631" y="2129706"/>
            <a:ext cx="1328700" cy="33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Inter"/>
              <a:buAutoNum type="arabicPeriod"/>
              <a:defRPr sz="11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 algn="ctr">
              <a:buFont typeface="Inter"/>
              <a:buNone/>
            </a:pPr>
            <a:r>
              <a:rPr lang="es-ES" sz="1200" dirty="0"/>
              <a:t>29 – 77 años</a:t>
            </a:r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44817EAB-083D-FFEA-A2B1-5DC977FB2CEF}"/>
              </a:ext>
            </a:extLst>
          </p:cNvPr>
          <p:cNvSpPr/>
          <p:nvPr/>
        </p:nvSpPr>
        <p:spPr>
          <a:xfrm>
            <a:off x="3744808" y="1371120"/>
            <a:ext cx="1654233" cy="165423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3" name="Google Shape;501;p40">
            <a:extLst>
              <a:ext uri="{FF2B5EF4-FFF2-40B4-BE49-F238E27FC236}">
                <a16:creationId xmlns:a16="http://schemas.microsoft.com/office/drawing/2014/main" id="{12BBDEF7-F8F6-EF53-412D-126C31F901B4}"/>
              </a:ext>
            </a:extLst>
          </p:cNvPr>
          <p:cNvSpPr txBox="1">
            <a:spLocks/>
          </p:cNvSpPr>
          <p:nvPr/>
        </p:nvSpPr>
        <p:spPr>
          <a:xfrm>
            <a:off x="4113425" y="1434263"/>
            <a:ext cx="917150" cy="53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CO" sz="1800" dirty="0">
                <a:solidFill>
                  <a:schemeClr val="dk1"/>
                </a:solidFill>
                <a:latin typeface="Merriweather Black"/>
                <a:cs typeface="Merriweather Black"/>
                <a:sym typeface="Merriweather Black"/>
              </a:rPr>
              <a:t>Sexo</a:t>
            </a:r>
            <a:endParaRPr lang="es-CO" sz="1800" dirty="0">
              <a:solidFill>
                <a:schemeClr val="dk1"/>
              </a:solidFill>
              <a:latin typeface="Merriweather Black"/>
              <a:cs typeface="Merriweather Black"/>
              <a:sym typeface="Inter ExtraBold"/>
            </a:endParaRPr>
          </a:p>
        </p:txBody>
      </p:sp>
      <p:sp>
        <p:nvSpPr>
          <p:cNvPr id="16" name="Google Shape;517;p41">
            <a:extLst>
              <a:ext uri="{FF2B5EF4-FFF2-40B4-BE49-F238E27FC236}">
                <a16:creationId xmlns:a16="http://schemas.microsoft.com/office/drawing/2014/main" id="{5FEA007A-29C7-0054-5814-6111915433B1}"/>
              </a:ext>
            </a:extLst>
          </p:cNvPr>
          <p:cNvSpPr txBox="1">
            <a:spLocks/>
          </p:cNvSpPr>
          <p:nvPr/>
        </p:nvSpPr>
        <p:spPr>
          <a:xfrm>
            <a:off x="3907574" y="2010521"/>
            <a:ext cx="1328700" cy="572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Inter"/>
              <a:buAutoNum type="arabicPeriod"/>
              <a:defRPr sz="11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 algn="ctr">
              <a:buFont typeface="Inter"/>
              <a:buNone/>
            </a:pPr>
            <a:r>
              <a:rPr lang="es-ES" sz="1200" dirty="0"/>
              <a:t>0 = Mujer</a:t>
            </a:r>
          </a:p>
          <a:p>
            <a:pPr marL="0" indent="0" algn="ctr">
              <a:buFont typeface="Inter"/>
              <a:buNone/>
            </a:pPr>
            <a:r>
              <a:rPr lang="es-ES" sz="1200" dirty="0"/>
              <a:t>1 = Hombre</a:t>
            </a:r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B7688696-BF42-94BF-F530-8E38D5BCE2EB}"/>
              </a:ext>
            </a:extLst>
          </p:cNvPr>
          <p:cNvSpPr/>
          <p:nvPr/>
        </p:nvSpPr>
        <p:spPr>
          <a:xfrm>
            <a:off x="6356751" y="1371120"/>
            <a:ext cx="1654233" cy="165423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0" name="Google Shape;501;p40">
            <a:extLst>
              <a:ext uri="{FF2B5EF4-FFF2-40B4-BE49-F238E27FC236}">
                <a16:creationId xmlns:a16="http://schemas.microsoft.com/office/drawing/2014/main" id="{23AC67DC-2F9E-E767-EFB7-E75A8FB83184}"/>
              </a:ext>
            </a:extLst>
          </p:cNvPr>
          <p:cNvSpPr txBox="1">
            <a:spLocks/>
          </p:cNvSpPr>
          <p:nvPr/>
        </p:nvSpPr>
        <p:spPr>
          <a:xfrm>
            <a:off x="6598007" y="1434263"/>
            <a:ext cx="1171717" cy="53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CO" sz="1800" dirty="0" err="1">
                <a:solidFill>
                  <a:schemeClr val="dk1"/>
                </a:solidFill>
                <a:latin typeface="Merriweather Black"/>
                <a:cs typeface="Merriweather Black"/>
              </a:rPr>
              <a:t>trestbps</a:t>
            </a:r>
            <a:endParaRPr lang="es-CO" sz="1800" dirty="0">
              <a:solidFill>
                <a:schemeClr val="dk1"/>
              </a:solidFill>
              <a:latin typeface="Merriweather Black"/>
              <a:cs typeface="Merriweather Black"/>
              <a:sym typeface="Inter ExtraBold"/>
            </a:endParaRPr>
          </a:p>
        </p:txBody>
      </p:sp>
      <p:sp>
        <p:nvSpPr>
          <p:cNvPr id="21" name="Google Shape;517;p41">
            <a:extLst>
              <a:ext uri="{FF2B5EF4-FFF2-40B4-BE49-F238E27FC236}">
                <a16:creationId xmlns:a16="http://schemas.microsoft.com/office/drawing/2014/main" id="{0CDD2CBE-0619-C9E1-B095-99FD1778C17D}"/>
              </a:ext>
            </a:extLst>
          </p:cNvPr>
          <p:cNvSpPr txBox="1">
            <a:spLocks/>
          </p:cNvSpPr>
          <p:nvPr/>
        </p:nvSpPr>
        <p:spPr>
          <a:xfrm>
            <a:off x="6473567" y="1886123"/>
            <a:ext cx="1420599" cy="105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Inter"/>
              <a:buAutoNum type="arabicPeriod"/>
              <a:defRPr sz="11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 algn="ctr">
              <a:buFont typeface="Inter"/>
              <a:buNone/>
            </a:pPr>
            <a:r>
              <a:rPr lang="es-ES" sz="1200" dirty="0"/>
              <a:t>Presión arterial en reposo </a:t>
            </a:r>
          </a:p>
          <a:p>
            <a:pPr marL="0" indent="0" algn="ctr">
              <a:buFont typeface="Inter"/>
              <a:buNone/>
            </a:pPr>
            <a:endParaRPr lang="es-ES" sz="1200" dirty="0"/>
          </a:p>
          <a:p>
            <a:pPr marL="0" indent="0" algn="ctr">
              <a:buFont typeface="Inter"/>
              <a:buNone/>
            </a:pPr>
            <a:r>
              <a:rPr lang="es-ES" dirty="0"/>
              <a:t>94 – 200 </a:t>
            </a:r>
            <a:r>
              <a:rPr lang="es-ES" dirty="0" err="1"/>
              <a:t>mmHg</a:t>
            </a:r>
            <a:endParaRPr lang="es-ES" dirty="0"/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0025A214-135C-1316-929D-A0590FC93A69}"/>
              </a:ext>
            </a:extLst>
          </p:cNvPr>
          <p:cNvSpPr/>
          <p:nvPr/>
        </p:nvSpPr>
        <p:spPr>
          <a:xfrm>
            <a:off x="2418556" y="3132404"/>
            <a:ext cx="1654233" cy="165423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1" name="Elipse 30">
            <a:extLst>
              <a:ext uri="{FF2B5EF4-FFF2-40B4-BE49-F238E27FC236}">
                <a16:creationId xmlns:a16="http://schemas.microsoft.com/office/drawing/2014/main" id="{E6823E8A-4E1F-0E85-90C7-65E534B7D5AB}"/>
              </a:ext>
            </a:extLst>
          </p:cNvPr>
          <p:cNvSpPr/>
          <p:nvPr/>
        </p:nvSpPr>
        <p:spPr>
          <a:xfrm>
            <a:off x="5071213" y="3167303"/>
            <a:ext cx="1654233" cy="165423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2" name="Google Shape;501;p40">
            <a:extLst>
              <a:ext uri="{FF2B5EF4-FFF2-40B4-BE49-F238E27FC236}">
                <a16:creationId xmlns:a16="http://schemas.microsoft.com/office/drawing/2014/main" id="{7708D471-F21A-08FE-334A-CC02E07425B9}"/>
              </a:ext>
            </a:extLst>
          </p:cNvPr>
          <p:cNvSpPr txBox="1">
            <a:spLocks/>
          </p:cNvSpPr>
          <p:nvPr/>
        </p:nvSpPr>
        <p:spPr>
          <a:xfrm>
            <a:off x="2776872" y="3070011"/>
            <a:ext cx="917150" cy="53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CO" sz="1800" dirty="0">
                <a:solidFill>
                  <a:schemeClr val="dk1"/>
                </a:solidFill>
                <a:latin typeface="Merriweather Black"/>
                <a:cs typeface="Merriweather Black"/>
                <a:sym typeface="Merriweather Black"/>
              </a:rPr>
              <a:t>CP</a:t>
            </a:r>
            <a:endParaRPr lang="es-CO" sz="1800" dirty="0">
              <a:solidFill>
                <a:schemeClr val="dk1"/>
              </a:solidFill>
              <a:latin typeface="Merriweather Black"/>
              <a:cs typeface="Merriweather Black"/>
              <a:sym typeface="Inter ExtraBold"/>
            </a:endParaRPr>
          </a:p>
        </p:txBody>
      </p:sp>
      <p:sp>
        <p:nvSpPr>
          <p:cNvPr id="33" name="Google Shape;517;p41">
            <a:extLst>
              <a:ext uri="{FF2B5EF4-FFF2-40B4-BE49-F238E27FC236}">
                <a16:creationId xmlns:a16="http://schemas.microsoft.com/office/drawing/2014/main" id="{21A7832B-C790-820A-3FA2-D6BEA4A49F71}"/>
              </a:ext>
            </a:extLst>
          </p:cNvPr>
          <p:cNvSpPr txBox="1">
            <a:spLocks/>
          </p:cNvSpPr>
          <p:nvPr/>
        </p:nvSpPr>
        <p:spPr>
          <a:xfrm>
            <a:off x="2168129" y="3888989"/>
            <a:ext cx="2128450" cy="1109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Inter"/>
              <a:buAutoNum type="arabicPeriod"/>
              <a:defRPr sz="11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 algn="ctr">
              <a:buFont typeface="Inter"/>
              <a:buNone/>
            </a:pPr>
            <a:r>
              <a:rPr lang="es-ES" sz="900" dirty="0"/>
              <a:t>1 = Angina típica</a:t>
            </a:r>
          </a:p>
          <a:p>
            <a:pPr marL="0" indent="0" algn="ctr">
              <a:buFont typeface="Inter"/>
              <a:buNone/>
            </a:pPr>
            <a:r>
              <a:rPr lang="es-ES" sz="900" dirty="0"/>
              <a:t>2 = Angina atípica</a:t>
            </a:r>
          </a:p>
          <a:p>
            <a:pPr marL="0" indent="0" algn="ctr">
              <a:buFont typeface="Inter"/>
              <a:buNone/>
            </a:pPr>
            <a:r>
              <a:rPr lang="es-ES" sz="900" dirty="0"/>
              <a:t>3 = Dolor no anginoso</a:t>
            </a:r>
          </a:p>
          <a:p>
            <a:pPr marL="0" indent="0" algn="ctr">
              <a:buFont typeface="Inter"/>
              <a:buNone/>
            </a:pPr>
            <a:r>
              <a:rPr lang="es-ES" sz="900" dirty="0"/>
              <a:t>4 = Asintomático</a:t>
            </a:r>
          </a:p>
        </p:txBody>
      </p:sp>
      <p:sp>
        <p:nvSpPr>
          <p:cNvPr id="34" name="Google Shape;517;p41">
            <a:extLst>
              <a:ext uri="{FF2B5EF4-FFF2-40B4-BE49-F238E27FC236}">
                <a16:creationId xmlns:a16="http://schemas.microsoft.com/office/drawing/2014/main" id="{2A220D13-5AE9-64A1-0EBE-076B87C90A1C}"/>
              </a:ext>
            </a:extLst>
          </p:cNvPr>
          <p:cNvSpPr txBox="1">
            <a:spLocks/>
          </p:cNvSpPr>
          <p:nvPr/>
        </p:nvSpPr>
        <p:spPr>
          <a:xfrm>
            <a:off x="2617881" y="3479104"/>
            <a:ext cx="1328700" cy="33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Inter"/>
              <a:buAutoNum type="arabicPeriod"/>
              <a:defRPr sz="11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 algn="ctr">
              <a:buFont typeface="Inter"/>
              <a:buNone/>
            </a:pPr>
            <a:r>
              <a:rPr lang="es-ES" dirty="0"/>
              <a:t>Tipo de dolor en el pecho</a:t>
            </a:r>
          </a:p>
        </p:txBody>
      </p:sp>
      <p:sp>
        <p:nvSpPr>
          <p:cNvPr id="36" name="Google Shape;501;p40">
            <a:extLst>
              <a:ext uri="{FF2B5EF4-FFF2-40B4-BE49-F238E27FC236}">
                <a16:creationId xmlns:a16="http://schemas.microsoft.com/office/drawing/2014/main" id="{737B4979-1CB0-1DD7-7E7D-EE5FFB07A140}"/>
              </a:ext>
            </a:extLst>
          </p:cNvPr>
          <p:cNvSpPr txBox="1">
            <a:spLocks/>
          </p:cNvSpPr>
          <p:nvPr/>
        </p:nvSpPr>
        <p:spPr>
          <a:xfrm>
            <a:off x="5371223" y="3167303"/>
            <a:ext cx="1054211" cy="53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CO" sz="1800" b="1" dirty="0" err="1">
                <a:solidFill>
                  <a:schemeClr val="dk1"/>
                </a:solidFill>
                <a:latin typeface="Merriweather Black"/>
                <a:cs typeface="Merriweather Black"/>
                <a:sym typeface="Merriweather Black"/>
              </a:rPr>
              <a:t>Restcg</a:t>
            </a:r>
            <a:endParaRPr lang="es-CO" sz="1800" b="1" dirty="0">
              <a:solidFill>
                <a:schemeClr val="dk1"/>
              </a:solidFill>
              <a:latin typeface="Merriweather Black"/>
              <a:cs typeface="Merriweather Black"/>
              <a:sym typeface="Inter ExtraBold"/>
            </a:endParaRPr>
          </a:p>
        </p:txBody>
      </p:sp>
      <p:sp>
        <p:nvSpPr>
          <p:cNvPr id="37" name="Google Shape;517;p41">
            <a:extLst>
              <a:ext uri="{FF2B5EF4-FFF2-40B4-BE49-F238E27FC236}">
                <a16:creationId xmlns:a16="http://schemas.microsoft.com/office/drawing/2014/main" id="{7BE4870F-BA7C-D99D-2E8C-35F4C601C5DE}"/>
              </a:ext>
            </a:extLst>
          </p:cNvPr>
          <p:cNvSpPr txBox="1">
            <a:spLocks/>
          </p:cNvSpPr>
          <p:nvPr/>
        </p:nvSpPr>
        <p:spPr>
          <a:xfrm>
            <a:off x="5125461" y="3567494"/>
            <a:ext cx="1600303" cy="1869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Inter"/>
              <a:buAutoNum type="arabicPeriod"/>
              <a:defRPr sz="11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 algn="ctr">
              <a:buFont typeface="Inter"/>
              <a:buNone/>
            </a:pPr>
            <a:r>
              <a:rPr lang="es-ES" dirty="0"/>
              <a:t>Resultados electrocardiográficos</a:t>
            </a:r>
          </a:p>
          <a:p>
            <a:pPr marL="0" indent="0" algn="ctr">
              <a:buFont typeface="Inter"/>
              <a:buNone/>
            </a:pPr>
            <a:endParaRPr lang="es-ES" sz="1050" dirty="0"/>
          </a:p>
          <a:p>
            <a:pPr marL="0" indent="0" algn="ctr">
              <a:buFont typeface="Inter"/>
              <a:buNone/>
            </a:pPr>
            <a:endParaRPr lang="es-ES" sz="1400" dirty="0"/>
          </a:p>
        </p:txBody>
      </p:sp>
      <p:sp>
        <p:nvSpPr>
          <p:cNvPr id="39" name="Google Shape;517;p41">
            <a:extLst>
              <a:ext uri="{FF2B5EF4-FFF2-40B4-BE49-F238E27FC236}">
                <a16:creationId xmlns:a16="http://schemas.microsoft.com/office/drawing/2014/main" id="{7D1B373B-636F-D495-FC00-1A23A9C41978}"/>
              </a:ext>
            </a:extLst>
          </p:cNvPr>
          <p:cNvSpPr txBox="1">
            <a:spLocks/>
          </p:cNvSpPr>
          <p:nvPr/>
        </p:nvSpPr>
        <p:spPr>
          <a:xfrm>
            <a:off x="5156095" y="3994419"/>
            <a:ext cx="1543420" cy="1109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Inter"/>
              <a:buAutoNum type="arabicPeriod"/>
              <a:defRPr sz="11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 algn="ctr">
              <a:buFont typeface="Inter"/>
              <a:buNone/>
            </a:pPr>
            <a:r>
              <a:rPr lang="es-ES" sz="900" dirty="0"/>
              <a:t>0 = Normal</a:t>
            </a:r>
          </a:p>
          <a:p>
            <a:pPr marL="0" indent="0" algn="ctr">
              <a:buFont typeface="Inter"/>
              <a:buNone/>
            </a:pPr>
            <a:r>
              <a:rPr lang="es-ES" sz="900" dirty="0"/>
              <a:t>1 = Anormalidad en ST</a:t>
            </a:r>
          </a:p>
          <a:p>
            <a:pPr marL="0" indent="0" algn="ctr">
              <a:buFont typeface="Inter"/>
              <a:buNone/>
            </a:pPr>
            <a:r>
              <a:rPr lang="es-ES" sz="900" dirty="0"/>
              <a:t>2 = Hipertrofia ventricular</a:t>
            </a:r>
          </a:p>
        </p:txBody>
      </p:sp>
    </p:spTree>
    <p:extLst>
      <p:ext uri="{BB962C8B-B14F-4D97-AF65-F5344CB8AC3E}">
        <p14:creationId xmlns:p14="http://schemas.microsoft.com/office/powerpoint/2010/main" val="8368257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38"/>
          <p:cNvSpPr txBox="1">
            <a:spLocks noGrp="1"/>
          </p:cNvSpPr>
          <p:nvPr>
            <p:ph type="ctrTitle"/>
          </p:nvPr>
        </p:nvSpPr>
        <p:spPr>
          <a:xfrm>
            <a:off x="277486" y="1693379"/>
            <a:ext cx="5564100" cy="2499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6000" dirty="0">
                <a:solidFill>
                  <a:schemeClr val="dk1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Gracias</a:t>
            </a:r>
            <a:endParaRPr sz="6000" dirty="0">
              <a:solidFill>
                <a:schemeClr val="accent2"/>
              </a:solidFill>
              <a:latin typeface="Merriweather Black"/>
              <a:ea typeface="Merriweather Black"/>
              <a:cs typeface="Merriweather Black"/>
              <a:sym typeface="Merriweather Black"/>
            </a:endParaRPr>
          </a:p>
        </p:txBody>
      </p:sp>
    </p:spTree>
    <p:extLst>
      <p:ext uri="{BB962C8B-B14F-4D97-AF65-F5344CB8AC3E}">
        <p14:creationId xmlns:p14="http://schemas.microsoft.com/office/powerpoint/2010/main" val="39377874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39"/>
          <p:cNvSpPr txBox="1">
            <a:spLocks noGrp="1"/>
          </p:cNvSpPr>
          <p:nvPr>
            <p:ph type="title"/>
          </p:nvPr>
        </p:nvSpPr>
        <p:spPr>
          <a:xfrm>
            <a:off x="758775" y="375121"/>
            <a:ext cx="7626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 err="1"/>
              <a:t>Descripción</a:t>
            </a:r>
            <a:r>
              <a:rPr lang="de" dirty="0"/>
              <a:t> de Variables</a:t>
            </a:r>
            <a:endParaRPr dirty="0"/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B0DAD210-AB4D-A41B-633C-9CA9551C5034}"/>
              </a:ext>
            </a:extLst>
          </p:cNvPr>
          <p:cNvSpPr txBox="1"/>
          <p:nvPr/>
        </p:nvSpPr>
        <p:spPr>
          <a:xfrm>
            <a:off x="8704478" y="4589538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D06C9F6-C56E-F84A-A14A-8801836B09E1}" type="slidenum">
              <a:rPr lang="es-ES_tradnl" smtClean="0"/>
              <a:t>4</a:t>
            </a:fld>
            <a:endParaRPr lang="es-ES_tradnl" dirty="0"/>
          </a:p>
        </p:txBody>
      </p:sp>
      <p:sp>
        <p:nvSpPr>
          <p:cNvPr id="2" name="Elipse 1">
            <a:extLst>
              <a:ext uri="{FF2B5EF4-FFF2-40B4-BE49-F238E27FC236}">
                <a16:creationId xmlns:a16="http://schemas.microsoft.com/office/drawing/2014/main" id="{C91B187D-456A-5CFB-F217-C2B82F7CCE97}"/>
              </a:ext>
            </a:extLst>
          </p:cNvPr>
          <p:cNvSpPr/>
          <p:nvPr/>
        </p:nvSpPr>
        <p:spPr>
          <a:xfrm>
            <a:off x="1132865" y="1371120"/>
            <a:ext cx="1654233" cy="165423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44817EAB-083D-FFEA-A2B1-5DC977FB2CEF}"/>
              </a:ext>
            </a:extLst>
          </p:cNvPr>
          <p:cNvSpPr/>
          <p:nvPr/>
        </p:nvSpPr>
        <p:spPr>
          <a:xfrm>
            <a:off x="3744808" y="1371120"/>
            <a:ext cx="1654233" cy="165423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B7688696-BF42-94BF-F530-8E38D5BCE2EB}"/>
              </a:ext>
            </a:extLst>
          </p:cNvPr>
          <p:cNvSpPr/>
          <p:nvPr/>
        </p:nvSpPr>
        <p:spPr>
          <a:xfrm>
            <a:off x="6356751" y="1371120"/>
            <a:ext cx="1654233" cy="165423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0025A214-135C-1316-929D-A0590FC93A69}"/>
              </a:ext>
            </a:extLst>
          </p:cNvPr>
          <p:cNvSpPr/>
          <p:nvPr/>
        </p:nvSpPr>
        <p:spPr>
          <a:xfrm>
            <a:off x="2418556" y="3132404"/>
            <a:ext cx="1654233" cy="165423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1" name="Elipse 30">
            <a:extLst>
              <a:ext uri="{FF2B5EF4-FFF2-40B4-BE49-F238E27FC236}">
                <a16:creationId xmlns:a16="http://schemas.microsoft.com/office/drawing/2014/main" id="{E6823E8A-4E1F-0E85-90C7-65E534B7D5AB}"/>
              </a:ext>
            </a:extLst>
          </p:cNvPr>
          <p:cNvSpPr/>
          <p:nvPr/>
        </p:nvSpPr>
        <p:spPr>
          <a:xfrm>
            <a:off x="5071213" y="3167303"/>
            <a:ext cx="1654233" cy="165423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5" name="Google Shape;501;p40">
            <a:extLst>
              <a:ext uri="{FF2B5EF4-FFF2-40B4-BE49-F238E27FC236}">
                <a16:creationId xmlns:a16="http://schemas.microsoft.com/office/drawing/2014/main" id="{14714505-4098-2A3B-6DCA-F278D32E578C}"/>
              </a:ext>
            </a:extLst>
          </p:cNvPr>
          <p:cNvSpPr txBox="1">
            <a:spLocks/>
          </p:cNvSpPr>
          <p:nvPr/>
        </p:nvSpPr>
        <p:spPr>
          <a:xfrm>
            <a:off x="1472017" y="1345316"/>
            <a:ext cx="917150" cy="53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CO" sz="1800" dirty="0">
                <a:solidFill>
                  <a:schemeClr val="dk1"/>
                </a:solidFill>
                <a:latin typeface="Merriweather Black"/>
                <a:cs typeface="Merriweather Black"/>
                <a:sym typeface="Merriweather Black"/>
              </a:rPr>
              <a:t>FBS</a:t>
            </a:r>
            <a:endParaRPr lang="es-CO" sz="1800" dirty="0">
              <a:solidFill>
                <a:schemeClr val="dk1"/>
              </a:solidFill>
              <a:latin typeface="Merriweather Black"/>
              <a:cs typeface="Merriweather Black"/>
              <a:sym typeface="Inter ExtraBold"/>
            </a:endParaRPr>
          </a:p>
        </p:txBody>
      </p:sp>
      <p:sp>
        <p:nvSpPr>
          <p:cNvPr id="6" name="Google Shape;517;p41">
            <a:extLst>
              <a:ext uri="{FF2B5EF4-FFF2-40B4-BE49-F238E27FC236}">
                <a16:creationId xmlns:a16="http://schemas.microsoft.com/office/drawing/2014/main" id="{04540894-8CBF-6AB0-3220-442828DCB29F}"/>
              </a:ext>
            </a:extLst>
          </p:cNvPr>
          <p:cNvSpPr txBox="1">
            <a:spLocks/>
          </p:cNvSpPr>
          <p:nvPr/>
        </p:nvSpPr>
        <p:spPr>
          <a:xfrm>
            <a:off x="1053621" y="1777057"/>
            <a:ext cx="1824497" cy="1496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Inter"/>
              <a:buAutoNum type="arabicPeriod"/>
              <a:defRPr sz="11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 algn="ctr">
              <a:buFont typeface="Inter"/>
              <a:buNone/>
            </a:pPr>
            <a:r>
              <a:rPr lang="es-ES" sz="1200" dirty="0"/>
              <a:t>Glucosa en ayunas mayor a 120 mg/</a:t>
            </a:r>
            <a:r>
              <a:rPr lang="es-ES" sz="1200" dirty="0" err="1"/>
              <a:t>dL</a:t>
            </a:r>
            <a:endParaRPr lang="es-ES" sz="1200" dirty="0"/>
          </a:p>
          <a:p>
            <a:pPr marL="0" indent="0" algn="ctr">
              <a:buFont typeface="Inter"/>
              <a:buNone/>
            </a:pPr>
            <a:endParaRPr lang="es-ES" sz="1400" dirty="0"/>
          </a:p>
          <a:p>
            <a:pPr marL="0" indent="0" algn="ctr">
              <a:buFont typeface="Inter"/>
              <a:buNone/>
            </a:pPr>
            <a:r>
              <a:rPr lang="es-ES" dirty="0"/>
              <a:t>0 = Falso</a:t>
            </a:r>
          </a:p>
          <a:p>
            <a:pPr marL="0" indent="0" algn="ctr">
              <a:buFont typeface="Inter"/>
              <a:buNone/>
            </a:pPr>
            <a:r>
              <a:rPr lang="es-ES" dirty="0"/>
              <a:t>1 = Verdadero</a:t>
            </a:r>
          </a:p>
          <a:p>
            <a:pPr marL="0" indent="0" algn="ctr">
              <a:buFont typeface="Inter"/>
              <a:buNone/>
            </a:pPr>
            <a:endParaRPr lang="es-ES" sz="1400" dirty="0"/>
          </a:p>
        </p:txBody>
      </p:sp>
      <p:sp>
        <p:nvSpPr>
          <p:cNvPr id="8" name="Google Shape;501;p40">
            <a:extLst>
              <a:ext uri="{FF2B5EF4-FFF2-40B4-BE49-F238E27FC236}">
                <a16:creationId xmlns:a16="http://schemas.microsoft.com/office/drawing/2014/main" id="{1FCF0ACC-905E-09D7-2E44-044AB1175EB7}"/>
              </a:ext>
            </a:extLst>
          </p:cNvPr>
          <p:cNvSpPr txBox="1">
            <a:spLocks/>
          </p:cNvSpPr>
          <p:nvPr/>
        </p:nvSpPr>
        <p:spPr>
          <a:xfrm>
            <a:off x="4009423" y="1368287"/>
            <a:ext cx="1171717" cy="53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CO" sz="1800" dirty="0">
                <a:solidFill>
                  <a:schemeClr val="dk1"/>
                </a:solidFill>
                <a:latin typeface="Merriweather Black"/>
                <a:cs typeface="Merriweather Black"/>
              </a:rPr>
              <a:t>Chol</a:t>
            </a:r>
            <a:endParaRPr lang="es-CO" sz="1800" dirty="0">
              <a:solidFill>
                <a:schemeClr val="dk1"/>
              </a:solidFill>
              <a:latin typeface="Merriweather Black"/>
              <a:cs typeface="Merriweather Black"/>
              <a:sym typeface="Inter ExtraBold"/>
            </a:endParaRPr>
          </a:p>
        </p:txBody>
      </p:sp>
      <p:sp>
        <p:nvSpPr>
          <p:cNvPr id="9" name="Google Shape;517;p41">
            <a:extLst>
              <a:ext uri="{FF2B5EF4-FFF2-40B4-BE49-F238E27FC236}">
                <a16:creationId xmlns:a16="http://schemas.microsoft.com/office/drawing/2014/main" id="{97030BB0-CA44-AEA6-D97E-3655F049829A}"/>
              </a:ext>
            </a:extLst>
          </p:cNvPr>
          <p:cNvSpPr txBox="1">
            <a:spLocks/>
          </p:cNvSpPr>
          <p:nvPr/>
        </p:nvSpPr>
        <p:spPr>
          <a:xfrm>
            <a:off x="3791521" y="1786172"/>
            <a:ext cx="1607520" cy="808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Inter"/>
              <a:buAutoNum type="arabicPeriod"/>
              <a:defRPr sz="11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 algn="ctr">
              <a:buFont typeface="Inter"/>
              <a:buNone/>
            </a:pPr>
            <a:r>
              <a:rPr lang="es-ES" sz="1200" dirty="0"/>
              <a:t>Colesterol en sangre</a:t>
            </a:r>
          </a:p>
          <a:p>
            <a:pPr marL="0" indent="0" algn="ctr">
              <a:buFont typeface="Inter"/>
              <a:buNone/>
            </a:pPr>
            <a:endParaRPr lang="es-ES" sz="1400" dirty="0"/>
          </a:p>
          <a:p>
            <a:pPr marL="0" indent="0" algn="ctr">
              <a:buFont typeface="Inter"/>
              <a:buNone/>
            </a:pPr>
            <a:r>
              <a:rPr lang="es-ES" dirty="0"/>
              <a:t>126 – 564 mg/dl</a:t>
            </a:r>
          </a:p>
        </p:txBody>
      </p:sp>
      <p:sp>
        <p:nvSpPr>
          <p:cNvPr id="11" name="Google Shape;501;p40">
            <a:extLst>
              <a:ext uri="{FF2B5EF4-FFF2-40B4-BE49-F238E27FC236}">
                <a16:creationId xmlns:a16="http://schemas.microsoft.com/office/drawing/2014/main" id="{98BE4C8B-6DF9-6D39-7D50-E54E1776DF75}"/>
              </a:ext>
            </a:extLst>
          </p:cNvPr>
          <p:cNvSpPr txBox="1">
            <a:spLocks/>
          </p:cNvSpPr>
          <p:nvPr/>
        </p:nvSpPr>
        <p:spPr>
          <a:xfrm>
            <a:off x="6621366" y="1405412"/>
            <a:ext cx="1171717" cy="53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CO" sz="1800" dirty="0" err="1">
                <a:solidFill>
                  <a:schemeClr val="dk1"/>
                </a:solidFill>
                <a:latin typeface="Merriweather Black"/>
                <a:cs typeface="Merriweather Black"/>
              </a:rPr>
              <a:t>Thalach</a:t>
            </a:r>
            <a:endParaRPr lang="es-CO" sz="1800" dirty="0">
              <a:solidFill>
                <a:schemeClr val="dk1"/>
              </a:solidFill>
              <a:latin typeface="Merriweather Black"/>
              <a:cs typeface="Merriweather Black"/>
              <a:sym typeface="Inter ExtraBold"/>
            </a:endParaRPr>
          </a:p>
        </p:txBody>
      </p:sp>
      <p:sp>
        <p:nvSpPr>
          <p:cNvPr id="14" name="Google Shape;517;p41">
            <a:extLst>
              <a:ext uri="{FF2B5EF4-FFF2-40B4-BE49-F238E27FC236}">
                <a16:creationId xmlns:a16="http://schemas.microsoft.com/office/drawing/2014/main" id="{AD8438E0-D775-0576-4284-B2F8B67839F5}"/>
              </a:ext>
            </a:extLst>
          </p:cNvPr>
          <p:cNvSpPr txBox="1">
            <a:spLocks/>
          </p:cNvSpPr>
          <p:nvPr/>
        </p:nvSpPr>
        <p:spPr>
          <a:xfrm>
            <a:off x="6380107" y="1851955"/>
            <a:ext cx="1607520" cy="1062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Inter"/>
              <a:buAutoNum type="arabicPeriod"/>
              <a:defRPr sz="11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 algn="ctr">
              <a:buFont typeface="Inter"/>
              <a:buNone/>
            </a:pPr>
            <a:r>
              <a:rPr lang="es-ES" sz="1200" dirty="0"/>
              <a:t>Frecuencia cardíaca máxima</a:t>
            </a:r>
          </a:p>
          <a:p>
            <a:pPr marL="0" indent="0" algn="ctr">
              <a:buFont typeface="Inter"/>
              <a:buNone/>
            </a:pPr>
            <a:endParaRPr lang="es-ES" sz="1400" dirty="0"/>
          </a:p>
          <a:p>
            <a:pPr marL="0" indent="0" algn="ctr">
              <a:buFont typeface="Inter"/>
              <a:buNone/>
            </a:pPr>
            <a:r>
              <a:rPr lang="es-ES" dirty="0"/>
              <a:t>71 – 202 </a:t>
            </a:r>
            <a:r>
              <a:rPr lang="es-ES" dirty="0" err="1"/>
              <a:t>lpm</a:t>
            </a:r>
            <a:endParaRPr lang="es-ES" dirty="0"/>
          </a:p>
        </p:txBody>
      </p:sp>
      <p:sp>
        <p:nvSpPr>
          <p:cNvPr id="18" name="Google Shape;501;p40">
            <a:extLst>
              <a:ext uri="{FF2B5EF4-FFF2-40B4-BE49-F238E27FC236}">
                <a16:creationId xmlns:a16="http://schemas.microsoft.com/office/drawing/2014/main" id="{75B23F4F-4A09-246E-A7A0-11005ADE80B8}"/>
              </a:ext>
            </a:extLst>
          </p:cNvPr>
          <p:cNvSpPr txBox="1">
            <a:spLocks/>
          </p:cNvSpPr>
          <p:nvPr/>
        </p:nvSpPr>
        <p:spPr>
          <a:xfrm>
            <a:off x="2659813" y="3157155"/>
            <a:ext cx="1171717" cy="53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CO" sz="1800" dirty="0" err="1">
                <a:solidFill>
                  <a:schemeClr val="dk1"/>
                </a:solidFill>
                <a:latin typeface="Merriweather Black"/>
                <a:cs typeface="Merriweather Black"/>
              </a:rPr>
              <a:t>Exang</a:t>
            </a:r>
            <a:endParaRPr lang="es-CO" sz="1800" dirty="0">
              <a:solidFill>
                <a:schemeClr val="dk1"/>
              </a:solidFill>
              <a:latin typeface="Merriweather Black"/>
              <a:cs typeface="Merriweather Black"/>
              <a:sym typeface="Inter ExtraBold"/>
            </a:endParaRPr>
          </a:p>
        </p:txBody>
      </p:sp>
      <p:sp>
        <p:nvSpPr>
          <p:cNvPr id="19" name="Google Shape;517;p41">
            <a:extLst>
              <a:ext uri="{FF2B5EF4-FFF2-40B4-BE49-F238E27FC236}">
                <a16:creationId xmlns:a16="http://schemas.microsoft.com/office/drawing/2014/main" id="{0E0C766A-5C9A-64E0-C747-CC4F12F1A236}"/>
              </a:ext>
            </a:extLst>
          </p:cNvPr>
          <p:cNvSpPr txBox="1">
            <a:spLocks/>
          </p:cNvSpPr>
          <p:nvPr/>
        </p:nvSpPr>
        <p:spPr>
          <a:xfrm>
            <a:off x="2441912" y="3626331"/>
            <a:ext cx="1607520" cy="1215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Inter"/>
              <a:buAutoNum type="arabicPeriod"/>
              <a:defRPr sz="11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 algn="ctr">
              <a:buFont typeface="Inter"/>
              <a:buNone/>
            </a:pPr>
            <a:r>
              <a:rPr lang="es-ES" sz="1200" dirty="0"/>
              <a:t>Angina inducida por el ejercicio</a:t>
            </a:r>
          </a:p>
          <a:p>
            <a:pPr marL="0" indent="0" algn="ctr">
              <a:buFont typeface="Inter"/>
              <a:buNone/>
            </a:pPr>
            <a:endParaRPr lang="es-ES" sz="1400" dirty="0"/>
          </a:p>
          <a:p>
            <a:pPr marL="0" indent="0" algn="ctr">
              <a:buFont typeface="Inter"/>
              <a:buNone/>
            </a:pPr>
            <a:r>
              <a:rPr lang="es-ES" dirty="0"/>
              <a:t>0 = No</a:t>
            </a:r>
          </a:p>
          <a:p>
            <a:pPr marL="0" indent="0" algn="ctr">
              <a:buFont typeface="Inter"/>
              <a:buNone/>
            </a:pPr>
            <a:r>
              <a:rPr lang="es-ES" dirty="0"/>
              <a:t>1 = Sí</a:t>
            </a:r>
          </a:p>
        </p:txBody>
      </p:sp>
      <p:sp>
        <p:nvSpPr>
          <p:cNvPr id="23" name="Google Shape;501;p40">
            <a:extLst>
              <a:ext uri="{FF2B5EF4-FFF2-40B4-BE49-F238E27FC236}">
                <a16:creationId xmlns:a16="http://schemas.microsoft.com/office/drawing/2014/main" id="{7A8B73A4-D881-9640-CAF3-A6523FB8F4AE}"/>
              </a:ext>
            </a:extLst>
          </p:cNvPr>
          <p:cNvSpPr txBox="1">
            <a:spLocks/>
          </p:cNvSpPr>
          <p:nvPr/>
        </p:nvSpPr>
        <p:spPr>
          <a:xfrm>
            <a:off x="5308276" y="3221697"/>
            <a:ext cx="1171717" cy="53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CO" sz="1800" dirty="0" err="1">
                <a:solidFill>
                  <a:schemeClr val="dk1"/>
                </a:solidFill>
                <a:latin typeface="Merriweather Black"/>
                <a:cs typeface="Merriweather Black"/>
              </a:rPr>
              <a:t>Oldpeak</a:t>
            </a:r>
            <a:endParaRPr lang="es-CO" sz="1800" dirty="0">
              <a:solidFill>
                <a:schemeClr val="dk1"/>
              </a:solidFill>
              <a:latin typeface="Merriweather Black"/>
              <a:cs typeface="Merriweather Black"/>
              <a:sym typeface="Inter ExtraBold"/>
            </a:endParaRPr>
          </a:p>
        </p:txBody>
      </p:sp>
      <p:sp>
        <p:nvSpPr>
          <p:cNvPr id="24" name="Google Shape;517;p41">
            <a:extLst>
              <a:ext uri="{FF2B5EF4-FFF2-40B4-BE49-F238E27FC236}">
                <a16:creationId xmlns:a16="http://schemas.microsoft.com/office/drawing/2014/main" id="{F532F881-34E5-F2E3-2C51-27D47189A230}"/>
              </a:ext>
            </a:extLst>
          </p:cNvPr>
          <p:cNvSpPr txBox="1">
            <a:spLocks/>
          </p:cNvSpPr>
          <p:nvPr/>
        </p:nvSpPr>
        <p:spPr>
          <a:xfrm>
            <a:off x="5012026" y="3636626"/>
            <a:ext cx="1764216" cy="1008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Inter"/>
              <a:buAutoNum type="arabicPeriod"/>
              <a:defRPr sz="11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 algn="ctr">
              <a:buFont typeface="Inter"/>
              <a:buNone/>
            </a:pPr>
            <a:r>
              <a:rPr lang="es-ES" sz="1200" dirty="0"/>
              <a:t>Depresión ST inducida por el ejercicio</a:t>
            </a:r>
          </a:p>
          <a:p>
            <a:pPr marL="0" indent="0" algn="ctr">
              <a:buFont typeface="Inter"/>
              <a:buNone/>
            </a:pPr>
            <a:endParaRPr lang="es-ES" sz="1400" dirty="0"/>
          </a:p>
          <a:p>
            <a:pPr marL="0" indent="0" algn="ctr">
              <a:buFont typeface="Inter"/>
              <a:buNone/>
            </a:pPr>
            <a:r>
              <a:rPr lang="es-ES" dirty="0"/>
              <a:t>0 - 6.2</a:t>
            </a:r>
          </a:p>
        </p:txBody>
      </p:sp>
    </p:spTree>
    <p:extLst>
      <p:ext uri="{BB962C8B-B14F-4D97-AF65-F5344CB8AC3E}">
        <p14:creationId xmlns:p14="http://schemas.microsoft.com/office/powerpoint/2010/main" val="20276418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39"/>
          <p:cNvSpPr txBox="1">
            <a:spLocks noGrp="1"/>
          </p:cNvSpPr>
          <p:nvPr>
            <p:ph type="title"/>
          </p:nvPr>
        </p:nvSpPr>
        <p:spPr>
          <a:xfrm>
            <a:off x="758775" y="375121"/>
            <a:ext cx="7626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 err="1"/>
              <a:t>Descripción</a:t>
            </a:r>
            <a:r>
              <a:rPr lang="de" dirty="0"/>
              <a:t> de Variables</a:t>
            </a:r>
            <a:endParaRPr dirty="0"/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B0DAD210-AB4D-A41B-633C-9CA9551C5034}"/>
              </a:ext>
            </a:extLst>
          </p:cNvPr>
          <p:cNvSpPr txBox="1"/>
          <p:nvPr/>
        </p:nvSpPr>
        <p:spPr>
          <a:xfrm>
            <a:off x="8704478" y="4589538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D06C9F6-C56E-F84A-A14A-8801836B09E1}" type="slidenum">
              <a:rPr lang="es-ES_tradnl" smtClean="0"/>
              <a:t>5</a:t>
            </a:fld>
            <a:endParaRPr lang="es-ES_tradnl" dirty="0"/>
          </a:p>
        </p:txBody>
      </p:sp>
      <p:grpSp>
        <p:nvGrpSpPr>
          <p:cNvPr id="29" name="Grupo 28">
            <a:extLst>
              <a:ext uri="{FF2B5EF4-FFF2-40B4-BE49-F238E27FC236}">
                <a16:creationId xmlns:a16="http://schemas.microsoft.com/office/drawing/2014/main" id="{D2297625-ABB9-790C-100A-0DFC8F81B9E2}"/>
              </a:ext>
            </a:extLst>
          </p:cNvPr>
          <p:cNvGrpSpPr/>
          <p:nvPr/>
        </p:nvGrpSpPr>
        <p:grpSpPr>
          <a:xfrm>
            <a:off x="1618374" y="1211796"/>
            <a:ext cx="1751187" cy="1815922"/>
            <a:chOff x="1094671" y="1268871"/>
            <a:chExt cx="1751187" cy="1815922"/>
          </a:xfrm>
        </p:grpSpPr>
        <p:sp>
          <p:nvSpPr>
            <p:cNvPr id="2" name="Elipse 1">
              <a:extLst>
                <a:ext uri="{FF2B5EF4-FFF2-40B4-BE49-F238E27FC236}">
                  <a16:creationId xmlns:a16="http://schemas.microsoft.com/office/drawing/2014/main" id="{C91B187D-456A-5CFB-F217-C2B82F7CCE97}"/>
                </a:ext>
              </a:extLst>
            </p:cNvPr>
            <p:cNvSpPr/>
            <p:nvPr/>
          </p:nvSpPr>
          <p:spPr>
            <a:xfrm>
              <a:off x="1132865" y="1371120"/>
              <a:ext cx="1654233" cy="1654233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3" name="Google Shape;501;p40">
              <a:extLst>
                <a:ext uri="{FF2B5EF4-FFF2-40B4-BE49-F238E27FC236}">
                  <a16:creationId xmlns:a16="http://schemas.microsoft.com/office/drawing/2014/main" id="{1D138452-30F1-E3A8-E89F-8A27E4DFF84C}"/>
                </a:ext>
              </a:extLst>
            </p:cNvPr>
            <p:cNvSpPr txBox="1">
              <a:spLocks/>
            </p:cNvSpPr>
            <p:nvPr/>
          </p:nvSpPr>
          <p:spPr>
            <a:xfrm>
              <a:off x="1374121" y="1268871"/>
              <a:ext cx="1171717" cy="531600"/>
            </a:xfrm>
            <a:prstGeom prst="rect">
              <a:avLst/>
            </a:prstGeom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s-CO" sz="1800" dirty="0" err="1">
                  <a:solidFill>
                    <a:schemeClr val="dk1"/>
                  </a:solidFill>
                  <a:latin typeface="Merriweather Black"/>
                  <a:cs typeface="Merriweather Black"/>
                </a:rPr>
                <a:t>Slope</a:t>
              </a:r>
              <a:endParaRPr lang="es-CO" sz="1800" dirty="0">
                <a:solidFill>
                  <a:schemeClr val="dk1"/>
                </a:solidFill>
                <a:latin typeface="Merriweather Black"/>
                <a:cs typeface="Merriweather Black"/>
                <a:sym typeface="Inter ExtraBold"/>
              </a:endParaRPr>
            </a:p>
          </p:txBody>
        </p:sp>
        <p:sp>
          <p:nvSpPr>
            <p:cNvPr id="4" name="Google Shape;517;p41">
              <a:extLst>
                <a:ext uri="{FF2B5EF4-FFF2-40B4-BE49-F238E27FC236}">
                  <a16:creationId xmlns:a16="http://schemas.microsoft.com/office/drawing/2014/main" id="{5D2F29D9-9E1A-769A-14DC-A55306FFC8BA}"/>
                </a:ext>
              </a:extLst>
            </p:cNvPr>
            <p:cNvSpPr txBox="1">
              <a:spLocks/>
            </p:cNvSpPr>
            <p:nvPr/>
          </p:nvSpPr>
          <p:spPr>
            <a:xfrm>
              <a:off x="1094671" y="1708703"/>
              <a:ext cx="1751187" cy="6047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200"/>
                <a:buFont typeface="Inter"/>
                <a:buAutoNum type="arabicPeriod"/>
                <a:defRPr sz="1100" b="0" i="0" u="none" strike="noStrike" cap="none">
                  <a:solidFill>
                    <a:schemeClr val="dk2"/>
                  </a:solidFill>
                  <a:latin typeface="Inter"/>
                  <a:ea typeface="Inter"/>
                  <a:cs typeface="Inter"/>
                  <a:sym typeface="Inter"/>
                </a:defRPr>
              </a:lvl1pPr>
              <a:lvl2pPr marL="914400" marR="0" lvl="1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200"/>
                <a:buFont typeface="Roboto Condensed Light"/>
                <a:buAutoNum type="alphaLcPeriod"/>
                <a:defRPr sz="1400" b="0" i="0" u="none" strike="noStrike" cap="none">
                  <a:solidFill>
                    <a:schemeClr val="dk2"/>
                  </a:solidFill>
                  <a:latin typeface="Inter"/>
                  <a:ea typeface="Inter"/>
                  <a:cs typeface="Inter"/>
                  <a:sym typeface="Inter"/>
                </a:defRPr>
              </a:lvl2pPr>
              <a:lvl3pPr marL="1371600" marR="0" lvl="2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200"/>
                <a:buFont typeface="Roboto Condensed Light"/>
                <a:buAutoNum type="romanLcPeriod"/>
                <a:defRPr sz="1400" b="0" i="0" u="none" strike="noStrike" cap="none">
                  <a:solidFill>
                    <a:schemeClr val="dk2"/>
                  </a:solidFill>
                  <a:latin typeface="Inter"/>
                  <a:ea typeface="Inter"/>
                  <a:cs typeface="Inter"/>
                  <a:sym typeface="Inter"/>
                </a:defRPr>
              </a:lvl3pPr>
              <a:lvl4pPr marL="1828800" marR="0" lvl="3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200"/>
                <a:buFont typeface="Roboto Condensed Light"/>
                <a:buAutoNum type="arabicPeriod"/>
                <a:defRPr sz="1400" b="0" i="0" u="none" strike="noStrike" cap="none">
                  <a:solidFill>
                    <a:schemeClr val="dk2"/>
                  </a:solidFill>
                  <a:latin typeface="Inter"/>
                  <a:ea typeface="Inter"/>
                  <a:cs typeface="Inter"/>
                  <a:sym typeface="Inter"/>
                </a:defRPr>
              </a:lvl4pPr>
              <a:lvl5pPr marL="2286000" marR="0" lvl="4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200"/>
                <a:buFont typeface="Roboto Condensed Light"/>
                <a:buAutoNum type="alphaLcPeriod"/>
                <a:defRPr sz="1400" b="0" i="0" u="none" strike="noStrike" cap="none">
                  <a:solidFill>
                    <a:schemeClr val="dk2"/>
                  </a:solidFill>
                  <a:latin typeface="Inter"/>
                  <a:ea typeface="Inter"/>
                  <a:cs typeface="Inter"/>
                  <a:sym typeface="Inter"/>
                </a:defRPr>
              </a:lvl5pPr>
              <a:lvl6pPr marL="2743200" marR="0" lvl="5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200"/>
                <a:buFont typeface="Roboto Condensed Light"/>
                <a:buAutoNum type="romanLcPeriod"/>
                <a:defRPr sz="1400" b="0" i="0" u="none" strike="noStrike" cap="none">
                  <a:solidFill>
                    <a:schemeClr val="dk2"/>
                  </a:solidFill>
                  <a:latin typeface="Inter"/>
                  <a:ea typeface="Inter"/>
                  <a:cs typeface="Inter"/>
                  <a:sym typeface="Inter"/>
                </a:defRPr>
              </a:lvl6pPr>
              <a:lvl7pPr marL="3200400" marR="0" lvl="6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200"/>
                <a:buFont typeface="Roboto Condensed Light"/>
                <a:buAutoNum type="arabicPeriod"/>
                <a:defRPr sz="1400" b="0" i="0" u="none" strike="noStrike" cap="none">
                  <a:solidFill>
                    <a:schemeClr val="dk2"/>
                  </a:solidFill>
                  <a:latin typeface="Inter"/>
                  <a:ea typeface="Inter"/>
                  <a:cs typeface="Inter"/>
                  <a:sym typeface="Inter"/>
                </a:defRPr>
              </a:lvl7pPr>
              <a:lvl8pPr marL="3657600" marR="0" lvl="7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200"/>
                <a:buFont typeface="Roboto Condensed Light"/>
                <a:buAutoNum type="alphaLcPeriod"/>
                <a:defRPr sz="1400" b="0" i="0" u="none" strike="noStrike" cap="none">
                  <a:solidFill>
                    <a:schemeClr val="dk2"/>
                  </a:solidFill>
                  <a:latin typeface="Inter"/>
                  <a:ea typeface="Inter"/>
                  <a:cs typeface="Inter"/>
                  <a:sym typeface="Inter"/>
                </a:defRPr>
              </a:lvl8pPr>
              <a:lvl9pPr marL="4114800" marR="0" lvl="8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200"/>
                <a:buFont typeface="Roboto Condensed Light"/>
                <a:buAutoNum type="romanLcPeriod"/>
                <a:defRPr sz="1400" b="0" i="0" u="none" strike="noStrike" cap="none">
                  <a:solidFill>
                    <a:schemeClr val="dk2"/>
                  </a:solidFill>
                  <a:latin typeface="Inter"/>
                  <a:ea typeface="Inter"/>
                  <a:cs typeface="Inter"/>
                  <a:sym typeface="Inter"/>
                </a:defRPr>
              </a:lvl9pPr>
            </a:lstStyle>
            <a:p>
              <a:pPr marL="0" indent="0" algn="ctr">
                <a:buFont typeface="Inter"/>
                <a:buNone/>
              </a:pPr>
              <a:r>
                <a:rPr lang="es-ES" sz="1200" dirty="0"/>
                <a:t>La pendiente del segmento ST de ejercicio  máximo</a:t>
              </a:r>
            </a:p>
            <a:p>
              <a:pPr marL="0" indent="0" algn="ctr">
                <a:buFont typeface="Inter"/>
                <a:buNone/>
              </a:pPr>
              <a:endParaRPr lang="es-ES" sz="1800" dirty="0"/>
            </a:p>
          </p:txBody>
        </p:sp>
        <p:sp>
          <p:nvSpPr>
            <p:cNvPr id="7" name="CuadroTexto 6">
              <a:extLst>
                <a:ext uri="{FF2B5EF4-FFF2-40B4-BE49-F238E27FC236}">
                  <a16:creationId xmlns:a16="http://schemas.microsoft.com/office/drawing/2014/main" id="{69C9F29F-82B1-CC95-7170-D98EE5B44DF6}"/>
                </a:ext>
              </a:extLst>
            </p:cNvPr>
            <p:cNvSpPr txBox="1"/>
            <p:nvPr/>
          </p:nvSpPr>
          <p:spPr>
            <a:xfrm>
              <a:off x="1266850" y="2361518"/>
              <a:ext cx="1338828" cy="72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buClr>
                  <a:srgbClr val="434343"/>
                </a:buClr>
                <a:buSzPts val="1200"/>
              </a:pPr>
              <a:r>
                <a:rPr lang="es-ES_tradnl" sz="900" dirty="0">
                  <a:solidFill>
                    <a:schemeClr val="dk2"/>
                  </a:solidFill>
                  <a:latin typeface="Inter"/>
                  <a:ea typeface="Inter"/>
                  <a:sym typeface="Inter"/>
                </a:rPr>
                <a:t>0 = Ascendente</a:t>
              </a:r>
            </a:p>
            <a:p>
              <a:pPr algn="ctr">
                <a:buClr>
                  <a:srgbClr val="434343"/>
                </a:buClr>
                <a:buSzPts val="1200"/>
              </a:pPr>
              <a:r>
                <a:rPr lang="es-ES_tradnl" sz="900" dirty="0">
                  <a:solidFill>
                    <a:schemeClr val="dk2"/>
                  </a:solidFill>
                  <a:latin typeface="Inter"/>
                  <a:ea typeface="Inter"/>
                  <a:sym typeface="Inter"/>
                </a:rPr>
                <a:t>1 = Plano</a:t>
              </a:r>
            </a:p>
            <a:p>
              <a:pPr algn="ctr">
                <a:buClr>
                  <a:srgbClr val="434343"/>
                </a:buClr>
                <a:buSzPts val="1200"/>
              </a:pPr>
              <a:r>
                <a:rPr lang="es-ES_tradnl" sz="900" dirty="0">
                  <a:solidFill>
                    <a:schemeClr val="dk2"/>
                  </a:solidFill>
                  <a:latin typeface="Inter"/>
                  <a:ea typeface="Inter"/>
                  <a:sym typeface="Inter"/>
                </a:rPr>
                <a:t>2 = Descendente</a:t>
              </a:r>
            </a:p>
            <a:p>
              <a:endParaRPr lang="es-ES_tradnl" dirty="0"/>
            </a:p>
          </p:txBody>
        </p:sp>
      </p:grpSp>
      <p:grpSp>
        <p:nvGrpSpPr>
          <p:cNvPr id="32" name="Grupo 31">
            <a:extLst>
              <a:ext uri="{FF2B5EF4-FFF2-40B4-BE49-F238E27FC236}">
                <a16:creationId xmlns:a16="http://schemas.microsoft.com/office/drawing/2014/main" id="{0DFC9718-3480-5B55-99CB-A088D2EC1EC8}"/>
              </a:ext>
            </a:extLst>
          </p:cNvPr>
          <p:cNvGrpSpPr/>
          <p:nvPr/>
        </p:nvGrpSpPr>
        <p:grpSpPr>
          <a:xfrm>
            <a:off x="4236446" y="1255571"/>
            <a:ext cx="2151462" cy="1666331"/>
            <a:chOff x="3510479" y="1359022"/>
            <a:chExt cx="2151462" cy="1666331"/>
          </a:xfrm>
        </p:grpSpPr>
        <p:sp>
          <p:nvSpPr>
            <p:cNvPr id="12" name="Elipse 11">
              <a:extLst>
                <a:ext uri="{FF2B5EF4-FFF2-40B4-BE49-F238E27FC236}">
                  <a16:creationId xmlns:a16="http://schemas.microsoft.com/office/drawing/2014/main" id="{44817EAB-083D-FFEA-A2B1-5DC977FB2CEF}"/>
                </a:ext>
              </a:extLst>
            </p:cNvPr>
            <p:cNvSpPr/>
            <p:nvPr/>
          </p:nvSpPr>
          <p:spPr>
            <a:xfrm>
              <a:off x="3744808" y="1371120"/>
              <a:ext cx="1654233" cy="1654233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0" name="Google Shape;501;p40">
              <a:extLst>
                <a:ext uri="{FF2B5EF4-FFF2-40B4-BE49-F238E27FC236}">
                  <a16:creationId xmlns:a16="http://schemas.microsoft.com/office/drawing/2014/main" id="{EB2D9135-7077-7AA6-BD81-FC3B5253B1C1}"/>
                </a:ext>
              </a:extLst>
            </p:cNvPr>
            <p:cNvSpPr txBox="1">
              <a:spLocks/>
            </p:cNvSpPr>
            <p:nvPr/>
          </p:nvSpPr>
          <p:spPr>
            <a:xfrm>
              <a:off x="3988871" y="1359022"/>
              <a:ext cx="1171717" cy="531600"/>
            </a:xfrm>
            <a:prstGeom prst="rect">
              <a:avLst/>
            </a:prstGeom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s-CO" sz="1800" dirty="0">
                  <a:solidFill>
                    <a:schemeClr val="dk1"/>
                  </a:solidFill>
                  <a:latin typeface="Merriweather Black"/>
                  <a:cs typeface="Merriweather Black"/>
                  <a:sym typeface="Inter ExtraBold"/>
                </a:rPr>
                <a:t>Ca</a:t>
              </a:r>
            </a:p>
          </p:txBody>
        </p:sp>
        <p:sp>
          <p:nvSpPr>
            <p:cNvPr id="13" name="Google Shape;517;p41">
              <a:extLst>
                <a:ext uri="{FF2B5EF4-FFF2-40B4-BE49-F238E27FC236}">
                  <a16:creationId xmlns:a16="http://schemas.microsoft.com/office/drawing/2014/main" id="{EA33AEC0-9CC8-64EE-452D-59AFADB7F19A}"/>
                </a:ext>
              </a:extLst>
            </p:cNvPr>
            <p:cNvSpPr txBox="1">
              <a:spLocks/>
            </p:cNvSpPr>
            <p:nvPr/>
          </p:nvSpPr>
          <p:spPr>
            <a:xfrm>
              <a:off x="3510479" y="1835910"/>
              <a:ext cx="2151462" cy="100859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200"/>
                <a:buFont typeface="Inter"/>
                <a:buAutoNum type="arabicPeriod"/>
                <a:defRPr sz="1100" b="0" i="0" u="none" strike="noStrike" cap="none">
                  <a:solidFill>
                    <a:schemeClr val="dk2"/>
                  </a:solidFill>
                  <a:latin typeface="Inter"/>
                  <a:ea typeface="Inter"/>
                  <a:cs typeface="Inter"/>
                  <a:sym typeface="Inter"/>
                </a:defRPr>
              </a:lvl1pPr>
              <a:lvl2pPr marL="914400" marR="0" lvl="1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200"/>
                <a:buFont typeface="Roboto Condensed Light"/>
                <a:buAutoNum type="alphaLcPeriod"/>
                <a:defRPr sz="1400" b="0" i="0" u="none" strike="noStrike" cap="none">
                  <a:solidFill>
                    <a:schemeClr val="dk2"/>
                  </a:solidFill>
                  <a:latin typeface="Inter"/>
                  <a:ea typeface="Inter"/>
                  <a:cs typeface="Inter"/>
                  <a:sym typeface="Inter"/>
                </a:defRPr>
              </a:lvl2pPr>
              <a:lvl3pPr marL="1371600" marR="0" lvl="2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200"/>
                <a:buFont typeface="Roboto Condensed Light"/>
                <a:buAutoNum type="romanLcPeriod"/>
                <a:defRPr sz="1400" b="0" i="0" u="none" strike="noStrike" cap="none">
                  <a:solidFill>
                    <a:schemeClr val="dk2"/>
                  </a:solidFill>
                  <a:latin typeface="Inter"/>
                  <a:ea typeface="Inter"/>
                  <a:cs typeface="Inter"/>
                  <a:sym typeface="Inter"/>
                </a:defRPr>
              </a:lvl3pPr>
              <a:lvl4pPr marL="1828800" marR="0" lvl="3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200"/>
                <a:buFont typeface="Roboto Condensed Light"/>
                <a:buAutoNum type="arabicPeriod"/>
                <a:defRPr sz="1400" b="0" i="0" u="none" strike="noStrike" cap="none">
                  <a:solidFill>
                    <a:schemeClr val="dk2"/>
                  </a:solidFill>
                  <a:latin typeface="Inter"/>
                  <a:ea typeface="Inter"/>
                  <a:cs typeface="Inter"/>
                  <a:sym typeface="Inter"/>
                </a:defRPr>
              </a:lvl4pPr>
              <a:lvl5pPr marL="2286000" marR="0" lvl="4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200"/>
                <a:buFont typeface="Roboto Condensed Light"/>
                <a:buAutoNum type="alphaLcPeriod"/>
                <a:defRPr sz="1400" b="0" i="0" u="none" strike="noStrike" cap="none">
                  <a:solidFill>
                    <a:schemeClr val="dk2"/>
                  </a:solidFill>
                  <a:latin typeface="Inter"/>
                  <a:ea typeface="Inter"/>
                  <a:cs typeface="Inter"/>
                  <a:sym typeface="Inter"/>
                </a:defRPr>
              </a:lvl5pPr>
              <a:lvl6pPr marL="2743200" marR="0" lvl="5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200"/>
                <a:buFont typeface="Roboto Condensed Light"/>
                <a:buAutoNum type="romanLcPeriod"/>
                <a:defRPr sz="1400" b="0" i="0" u="none" strike="noStrike" cap="none">
                  <a:solidFill>
                    <a:schemeClr val="dk2"/>
                  </a:solidFill>
                  <a:latin typeface="Inter"/>
                  <a:ea typeface="Inter"/>
                  <a:cs typeface="Inter"/>
                  <a:sym typeface="Inter"/>
                </a:defRPr>
              </a:lvl6pPr>
              <a:lvl7pPr marL="3200400" marR="0" lvl="6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200"/>
                <a:buFont typeface="Roboto Condensed Light"/>
                <a:buAutoNum type="arabicPeriod"/>
                <a:defRPr sz="1400" b="0" i="0" u="none" strike="noStrike" cap="none">
                  <a:solidFill>
                    <a:schemeClr val="dk2"/>
                  </a:solidFill>
                  <a:latin typeface="Inter"/>
                  <a:ea typeface="Inter"/>
                  <a:cs typeface="Inter"/>
                  <a:sym typeface="Inter"/>
                </a:defRPr>
              </a:lvl7pPr>
              <a:lvl8pPr marL="3657600" marR="0" lvl="7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200"/>
                <a:buFont typeface="Roboto Condensed Light"/>
                <a:buAutoNum type="alphaLcPeriod"/>
                <a:defRPr sz="1400" b="0" i="0" u="none" strike="noStrike" cap="none">
                  <a:solidFill>
                    <a:schemeClr val="dk2"/>
                  </a:solidFill>
                  <a:latin typeface="Inter"/>
                  <a:ea typeface="Inter"/>
                  <a:cs typeface="Inter"/>
                  <a:sym typeface="Inter"/>
                </a:defRPr>
              </a:lvl8pPr>
              <a:lvl9pPr marL="4114800" marR="0" lvl="8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200"/>
                <a:buFont typeface="Roboto Condensed Light"/>
                <a:buAutoNum type="romanLcPeriod"/>
                <a:defRPr sz="1400" b="0" i="0" u="none" strike="noStrike" cap="none">
                  <a:solidFill>
                    <a:schemeClr val="dk2"/>
                  </a:solidFill>
                  <a:latin typeface="Inter"/>
                  <a:ea typeface="Inter"/>
                  <a:cs typeface="Inter"/>
                  <a:sym typeface="Inter"/>
                </a:defRPr>
              </a:lvl9pPr>
            </a:lstStyle>
            <a:p>
              <a:pPr marL="0" indent="0" algn="ctr">
                <a:buFont typeface="Inter"/>
                <a:buNone/>
              </a:pPr>
              <a:r>
                <a:rPr lang="es-CO" sz="1200" dirty="0"/>
                <a:t>Número de vasos principales (0-3) coloreados por fluoroscopia</a:t>
              </a:r>
              <a:endParaRPr lang="es-ES" sz="1200" dirty="0"/>
            </a:p>
          </p:txBody>
        </p:sp>
      </p:grpSp>
      <p:grpSp>
        <p:nvGrpSpPr>
          <p:cNvPr id="33" name="Grupo 32">
            <a:extLst>
              <a:ext uri="{FF2B5EF4-FFF2-40B4-BE49-F238E27FC236}">
                <a16:creationId xmlns:a16="http://schemas.microsoft.com/office/drawing/2014/main" id="{BE4833A3-7ECE-A5CC-FBF8-4C7B817FE21C}"/>
              </a:ext>
            </a:extLst>
          </p:cNvPr>
          <p:cNvGrpSpPr/>
          <p:nvPr/>
        </p:nvGrpSpPr>
        <p:grpSpPr>
          <a:xfrm>
            <a:off x="5709229" y="3086473"/>
            <a:ext cx="2077546" cy="1656953"/>
            <a:chOff x="6159012" y="1368400"/>
            <a:chExt cx="2077546" cy="1656953"/>
          </a:xfrm>
        </p:grpSpPr>
        <p:sp>
          <p:nvSpPr>
            <p:cNvPr id="17" name="Elipse 16">
              <a:extLst>
                <a:ext uri="{FF2B5EF4-FFF2-40B4-BE49-F238E27FC236}">
                  <a16:creationId xmlns:a16="http://schemas.microsoft.com/office/drawing/2014/main" id="{B7688696-BF42-94BF-F530-8E38D5BCE2EB}"/>
                </a:ext>
              </a:extLst>
            </p:cNvPr>
            <p:cNvSpPr/>
            <p:nvPr/>
          </p:nvSpPr>
          <p:spPr>
            <a:xfrm>
              <a:off x="6356751" y="1371120"/>
              <a:ext cx="1654233" cy="1654233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5" name="Google Shape;501;p40">
              <a:extLst>
                <a:ext uri="{FF2B5EF4-FFF2-40B4-BE49-F238E27FC236}">
                  <a16:creationId xmlns:a16="http://schemas.microsoft.com/office/drawing/2014/main" id="{C8E06B72-B071-7A45-5167-1DB291042636}"/>
                </a:ext>
              </a:extLst>
            </p:cNvPr>
            <p:cNvSpPr txBox="1">
              <a:spLocks/>
            </p:cNvSpPr>
            <p:nvPr/>
          </p:nvSpPr>
          <p:spPr>
            <a:xfrm>
              <a:off x="6611927" y="1368400"/>
              <a:ext cx="1171717" cy="531600"/>
            </a:xfrm>
            <a:prstGeom prst="rect">
              <a:avLst/>
            </a:prstGeom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s-CO" sz="1800" dirty="0" err="1">
                  <a:solidFill>
                    <a:schemeClr val="dk1"/>
                  </a:solidFill>
                  <a:latin typeface="Merriweather Black"/>
                  <a:cs typeface="Merriweather Black"/>
                </a:rPr>
                <a:t>Thal</a:t>
              </a:r>
              <a:endParaRPr lang="es-CO" sz="1800" dirty="0">
                <a:solidFill>
                  <a:schemeClr val="dk1"/>
                </a:solidFill>
                <a:latin typeface="Merriweather Black"/>
                <a:cs typeface="Merriweather Black"/>
                <a:sym typeface="Inter ExtraBold"/>
              </a:endParaRPr>
            </a:p>
          </p:txBody>
        </p:sp>
        <p:sp>
          <p:nvSpPr>
            <p:cNvPr id="16" name="Google Shape;517;p41">
              <a:extLst>
                <a:ext uri="{FF2B5EF4-FFF2-40B4-BE49-F238E27FC236}">
                  <a16:creationId xmlns:a16="http://schemas.microsoft.com/office/drawing/2014/main" id="{32861B8C-70EE-C4D4-1308-96DC52FAA42B}"/>
                </a:ext>
              </a:extLst>
            </p:cNvPr>
            <p:cNvSpPr txBox="1">
              <a:spLocks/>
            </p:cNvSpPr>
            <p:nvPr/>
          </p:nvSpPr>
          <p:spPr>
            <a:xfrm>
              <a:off x="6159012" y="1800471"/>
              <a:ext cx="2077546" cy="3913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200"/>
                <a:buFont typeface="Inter"/>
                <a:buAutoNum type="arabicPeriod"/>
                <a:defRPr sz="1100" b="0" i="0" u="none" strike="noStrike" cap="none">
                  <a:solidFill>
                    <a:schemeClr val="dk2"/>
                  </a:solidFill>
                  <a:latin typeface="Inter"/>
                  <a:ea typeface="Inter"/>
                  <a:cs typeface="Inter"/>
                  <a:sym typeface="Inter"/>
                </a:defRPr>
              </a:lvl1pPr>
              <a:lvl2pPr marL="914400" marR="0" lvl="1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200"/>
                <a:buFont typeface="Roboto Condensed Light"/>
                <a:buAutoNum type="alphaLcPeriod"/>
                <a:defRPr sz="1400" b="0" i="0" u="none" strike="noStrike" cap="none">
                  <a:solidFill>
                    <a:schemeClr val="dk2"/>
                  </a:solidFill>
                  <a:latin typeface="Inter"/>
                  <a:ea typeface="Inter"/>
                  <a:cs typeface="Inter"/>
                  <a:sym typeface="Inter"/>
                </a:defRPr>
              </a:lvl2pPr>
              <a:lvl3pPr marL="1371600" marR="0" lvl="2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200"/>
                <a:buFont typeface="Roboto Condensed Light"/>
                <a:buAutoNum type="romanLcPeriod"/>
                <a:defRPr sz="1400" b="0" i="0" u="none" strike="noStrike" cap="none">
                  <a:solidFill>
                    <a:schemeClr val="dk2"/>
                  </a:solidFill>
                  <a:latin typeface="Inter"/>
                  <a:ea typeface="Inter"/>
                  <a:cs typeface="Inter"/>
                  <a:sym typeface="Inter"/>
                </a:defRPr>
              </a:lvl3pPr>
              <a:lvl4pPr marL="1828800" marR="0" lvl="3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200"/>
                <a:buFont typeface="Roboto Condensed Light"/>
                <a:buAutoNum type="arabicPeriod"/>
                <a:defRPr sz="1400" b="0" i="0" u="none" strike="noStrike" cap="none">
                  <a:solidFill>
                    <a:schemeClr val="dk2"/>
                  </a:solidFill>
                  <a:latin typeface="Inter"/>
                  <a:ea typeface="Inter"/>
                  <a:cs typeface="Inter"/>
                  <a:sym typeface="Inter"/>
                </a:defRPr>
              </a:lvl4pPr>
              <a:lvl5pPr marL="2286000" marR="0" lvl="4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200"/>
                <a:buFont typeface="Roboto Condensed Light"/>
                <a:buAutoNum type="alphaLcPeriod"/>
                <a:defRPr sz="1400" b="0" i="0" u="none" strike="noStrike" cap="none">
                  <a:solidFill>
                    <a:schemeClr val="dk2"/>
                  </a:solidFill>
                  <a:latin typeface="Inter"/>
                  <a:ea typeface="Inter"/>
                  <a:cs typeface="Inter"/>
                  <a:sym typeface="Inter"/>
                </a:defRPr>
              </a:lvl5pPr>
              <a:lvl6pPr marL="2743200" marR="0" lvl="5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200"/>
                <a:buFont typeface="Roboto Condensed Light"/>
                <a:buAutoNum type="romanLcPeriod"/>
                <a:defRPr sz="1400" b="0" i="0" u="none" strike="noStrike" cap="none">
                  <a:solidFill>
                    <a:schemeClr val="dk2"/>
                  </a:solidFill>
                  <a:latin typeface="Inter"/>
                  <a:ea typeface="Inter"/>
                  <a:cs typeface="Inter"/>
                  <a:sym typeface="Inter"/>
                </a:defRPr>
              </a:lvl6pPr>
              <a:lvl7pPr marL="3200400" marR="0" lvl="6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200"/>
                <a:buFont typeface="Roboto Condensed Light"/>
                <a:buAutoNum type="arabicPeriod"/>
                <a:defRPr sz="1400" b="0" i="0" u="none" strike="noStrike" cap="none">
                  <a:solidFill>
                    <a:schemeClr val="dk2"/>
                  </a:solidFill>
                  <a:latin typeface="Inter"/>
                  <a:ea typeface="Inter"/>
                  <a:cs typeface="Inter"/>
                  <a:sym typeface="Inter"/>
                </a:defRPr>
              </a:lvl7pPr>
              <a:lvl8pPr marL="3657600" marR="0" lvl="7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200"/>
                <a:buFont typeface="Roboto Condensed Light"/>
                <a:buAutoNum type="alphaLcPeriod"/>
                <a:defRPr sz="1400" b="0" i="0" u="none" strike="noStrike" cap="none">
                  <a:solidFill>
                    <a:schemeClr val="dk2"/>
                  </a:solidFill>
                  <a:latin typeface="Inter"/>
                  <a:ea typeface="Inter"/>
                  <a:cs typeface="Inter"/>
                  <a:sym typeface="Inter"/>
                </a:defRPr>
              </a:lvl8pPr>
              <a:lvl9pPr marL="4114800" marR="0" lvl="8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200"/>
                <a:buFont typeface="Roboto Condensed Light"/>
                <a:buAutoNum type="romanLcPeriod"/>
                <a:defRPr sz="1400" b="0" i="0" u="none" strike="noStrike" cap="none">
                  <a:solidFill>
                    <a:schemeClr val="dk2"/>
                  </a:solidFill>
                  <a:latin typeface="Inter"/>
                  <a:ea typeface="Inter"/>
                  <a:cs typeface="Inter"/>
                  <a:sym typeface="Inter"/>
                </a:defRPr>
              </a:lvl9pPr>
            </a:lstStyle>
            <a:p>
              <a:pPr marL="0" indent="0" algn="ctr">
                <a:buFont typeface="Inter"/>
                <a:buNone/>
              </a:pPr>
              <a:r>
                <a:rPr lang="es-ES" sz="1200" dirty="0"/>
                <a:t>Talasemia</a:t>
              </a:r>
            </a:p>
            <a:p>
              <a:pPr marL="0" indent="0" algn="ctr">
                <a:buFont typeface="Inter"/>
                <a:buNone/>
              </a:pPr>
              <a:endParaRPr lang="es-ES" sz="1400" dirty="0"/>
            </a:p>
          </p:txBody>
        </p:sp>
        <p:sp>
          <p:nvSpPr>
            <p:cNvPr id="21" name="CuadroTexto 20">
              <a:extLst>
                <a:ext uri="{FF2B5EF4-FFF2-40B4-BE49-F238E27FC236}">
                  <a16:creationId xmlns:a16="http://schemas.microsoft.com/office/drawing/2014/main" id="{F7266A93-A686-485A-6B7D-2D920A12D680}"/>
                </a:ext>
              </a:extLst>
            </p:cNvPr>
            <p:cNvSpPr txBox="1"/>
            <p:nvPr/>
          </p:nvSpPr>
          <p:spPr>
            <a:xfrm>
              <a:off x="6528371" y="2136371"/>
              <a:ext cx="1338828" cy="72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indent="0" algn="ctr">
                <a:buFont typeface="Inter"/>
                <a:buNone/>
              </a:pPr>
              <a:r>
                <a:rPr lang="es-ES" sz="900" dirty="0"/>
                <a:t>0 = Normal</a:t>
              </a:r>
            </a:p>
            <a:p>
              <a:pPr marL="0" indent="0" algn="ctr">
                <a:buFont typeface="Inter"/>
                <a:buNone/>
              </a:pPr>
              <a:r>
                <a:rPr lang="es-ES" sz="900" dirty="0"/>
                <a:t>6 = Defecto fijo</a:t>
              </a:r>
            </a:p>
            <a:p>
              <a:pPr marL="0" indent="0" algn="ctr">
                <a:buFont typeface="Inter"/>
                <a:buNone/>
              </a:pPr>
              <a:r>
                <a:rPr lang="es-ES" sz="900" dirty="0"/>
                <a:t>7 = Defecto reversible</a:t>
              </a:r>
            </a:p>
            <a:p>
              <a:endParaRPr lang="es-ES_tradnl" dirty="0"/>
            </a:p>
          </p:txBody>
        </p:sp>
      </p:grpSp>
      <p:grpSp>
        <p:nvGrpSpPr>
          <p:cNvPr id="34" name="Grupo 33">
            <a:extLst>
              <a:ext uri="{FF2B5EF4-FFF2-40B4-BE49-F238E27FC236}">
                <a16:creationId xmlns:a16="http://schemas.microsoft.com/office/drawing/2014/main" id="{B7F59011-A0AA-1D96-8B8C-289C834A455F}"/>
              </a:ext>
            </a:extLst>
          </p:cNvPr>
          <p:cNvGrpSpPr/>
          <p:nvPr/>
        </p:nvGrpSpPr>
        <p:grpSpPr>
          <a:xfrm>
            <a:off x="3069541" y="3035298"/>
            <a:ext cx="1709539" cy="1686618"/>
            <a:chOff x="2363250" y="3100019"/>
            <a:chExt cx="1709539" cy="1686618"/>
          </a:xfrm>
        </p:grpSpPr>
        <p:sp>
          <p:nvSpPr>
            <p:cNvPr id="25" name="Elipse 24">
              <a:extLst>
                <a:ext uri="{FF2B5EF4-FFF2-40B4-BE49-F238E27FC236}">
                  <a16:creationId xmlns:a16="http://schemas.microsoft.com/office/drawing/2014/main" id="{0025A214-135C-1316-929D-A0590FC93A69}"/>
                </a:ext>
              </a:extLst>
            </p:cNvPr>
            <p:cNvSpPr/>
            <p:nvPr/>
          </p:nvSpPr>
          <p:spPr>
            <a:xfrm>
              <a:off x="2418556" y="3132404"/>
              <a:ext cx="1654233" cy="1654233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22" name="Google Shape;501;p40">
              <a:extLst>
                <a:ext uri="{FF2B5EF4-FFF2-40B4-BE49-F238E27FC236}">
                  <a16:creationId xmlns:a16="http://schemas.microsoft.com/office/drawing/2014/main" id="{9DCE60D7-D160-5C1B-EFE0-F45333F15A6C}"/>
                </a:ext>
              </a:extLst>
            </p:cNvPr>
            <p:cNvSpPr txBox="1">
              <a:spLocks/>
            </p:cNvSpPr>
            <p:nvPr/>
          </p:nvSpPr>
          <p:spPr>
            <a:xfrm>
              <a:off x="2663734" y="3100019"/>
              <a:ext cx="1171717" cy="531600"/>
            </a:xfrm>
            <a:prstGeom prst="rect">
              <a:avLst/>
            </a:prstGeom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s-CO" sz="1800" dirty="0">
                  <a:solidFill>
                    <a:schemeClr val="dk1"/>
                  </a:solidFill>
                  <a:latin typeface="Merriweather Black"/>
                  <a:cs typeface="Merriweather Black"/>
                </a:rPr>
                <a:t>HD</a:t>
              </a:r>
              <a:endParaRPr lang="es-CO" sz="1800" dirty="0">
                <a:solidFill>
                  <a:schemeClr val="dk1"/>
                </a:solidFill>
                <a:latin typeface="Merriweather Black"/>
                <a:cs typeface="Merriweather Black"/>
                <a:sym typeface="Inter ExtraBold"/>
              </a:endParaRPr>
            </a:p>
          </p:txBody>
        </p:sp>
        <p:sp>
          <p:nvSpPr>
            <p:cNvPr id="26" name="Google Shape;517;p41">
              <a:extLst>
                <a:ext uri="{FF2B5EF4-FFF2-40B4-BE49-F238E27FC236}">
                  <a16:creationId xmlns:a16="http://schemas.microsoft.com/office/drawing/2014/main" id="{B6E60832-B97B-ABC9-F0DC-4039AEDE363F}"/>
                </a:ext>
              </a:extLst>
            </p:cNvPr>
            <p:cNvSpPr txBox="1">
              <a:spLocks/>
            </p:cNvSpPr>
            <p:nvPr/>
          </p:nvSpPr>
          <p:spPr>
            <a:xfrm>
              <a:off x="2363250" y="3448652"/>
              <a:ext cx="1701478" cy="106203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200"/>
                <a:buFont typeface="Inter"/>
                <a:buAutoNum type="arabicPeriod"/>
                <a:defRPr sz="1100" b="0" i="0" u="none" strike="noStrike" cap="none">
                  <a:solidFill>
                    <a:schemeClr val="dk2"/>
                  </a:solidFill>
                  <a:latin typeface="Inter"/>
                  <a:ea typeface="Inter"/>
                  <a:cs typeface="Inter"/>
                  <a:sym typeface="Inter"/>
                </a:defRPr>
              </a:lvl1pPr>
              <a:lvl2pPr marL="914400" marR="0" lvl="1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200"/>
                <a:buFont typeface="Roboto Condensed Light"/>
                <a:buAutoNum type="alphaLcPeriod"/>
                <a:defRPr sz="1400" b="0" i="0" u="none" strike="noStrike" cap="none">
                  <a:solidFill>
                    <a:schemeClr val="dk2"/>
                  </a:solidFill>
                  <a:latin typeface="Inter"/>
                  <a:ea typeface="Inter"/>
                  <a:cs typeface="Inter"/>
                  <a:sym typeface="Inter"/>
                </a:defRPr>
              </a:lvl2pPr>
              <a:lvl3pPr marL="1371600" marR="0" lvl="2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200"/>
                <a:buFont typeface="Roboto Condensed Light"/>
                <a:buAutoNum type="romanLcPeriod"/>
                <a:defRPr sz="1400" b="0" i="0" u="none" strike="noStrike" cap="none">
                  <a:solidFill>
                    <a:schemeClr val="dk2"/>
                  </a:solidFill>
                  <a:latin typeface="Inter"/>
                  <a:ea typeface="Inter"/>
                  <a:cs typeface="Inter"/>
                  <a:sym typeface="Inter"/>
                </a:defRPr>
              </a:lvl3pPr>
              <a:lvl4pPr marL="1828800" marR="0" lvl="3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200"/>
                <a:buFont typeface="Roboto Condensed Light"/>
                <a:buAutoNum type="arabicPeriod"/>
                <a:defRPr sz="1400" b="0" i="0" u="none" strike="noStrike" cap="none">
                  <a:solidFill>
                    <a:schemeClr val="dk2"/>
                  </a:solidFill>
                  <a:latin typeface="Inter"/>
                  <a:ea typeface="Inter"/>
                  <a:cs typeface="Inter"/>
                  <a:sym typeface="Inter"/>
                </a:defRPr>
              </a:lvl4pPr>
              <a:lvl5pPr marL="2286000" marR="0" lvl="4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200"/>
                <a:buFont typeface="Roboto Condensed Light"/>
                <a:buAutoNum type="alphaLcPeriod"/>
                <a:defRPr sz="1400" b="0" i="0" u="none" strike="noStrike" cap="none">
                  <a:solidFill>
                    <a:schemeClr val="dk2"/>
                  </a:solidFill>
                  <a:latin typeface="Inter"/>
                  <a:ea typeface="Inter"/>
                  <a:cs typeface="Inter"/>
                  <a:sym typeface="Inter"/>
                </a:defRPr>
              </a:lvl5pPr>
              <a:lvl6pPr marL="2743200" marR="0" lvl="5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200"/>
                <a:buFont typeface="Roboto Condensed Light"/>
                <a:buAutoNum type="romanLcPeriod"/>
                <a:defRPr sz="1400" b="0" i="0" u="none" strike="noStrike" cap="none">
                  <a:solidFill>
                    <a:schemeClr val="dk2"/>
                  </a:solidFill>
                  <a:latin typeface="Inter"/>
                  <a:ea typeface="Inter"/>
                  <a:cs typeface="Inter"/>
                  <a:sym typeface="Inter"/>
                </a:defRPr>
              </a:lvl6pPr>
              <a:lvl7pPr marL="3200400" marR="0" lvl="6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200"/>
                <a:buFont typeface="Roboto Condensed Light"/>
                <a:buAutoNum type="arabicPeriod"/>
                <a:defRPr sz="1400" b="0" i="0" u="none" strike="noStrike" cap="none">
                  <a:solidFill>
                    <a:schemeClr val="dk2"/>
                  </a:solidFill>
                  <a:latin typeface="Inter"/>
                  <a:ea typeface="Inter"/>
                  <a:cs typeface="Inter"/>
                  <a:sym typeface="Inter"/>
                </a:defRPr>
              </a:lvl7pPr>
              <a:lvl8pPr marL="3657600" marR="0" lvl="7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200"/>
                <a:buFont typeface="Roboto Condensed Light"/>
                <a:buAutoNum type="alphaLcPeriod"/>
                <a:defRPr sz="1400" b="0" i="0" u="none" strike="noStrike" cap="none">
                  <a:solidFill>
                    <a:schemeClr val="dk2"/>
                  </a:solidFill>
                  <a:latin typeface="Inter"/>
                  <a:ea typeface="Inter"/>
                  <a:cs typeface="Inter"/>
                  <a:sym typeface="Inter"/>
                </a:defRPr>
              </a:lvl8pPr>
              <a:lvl9pPr marL="4114800" marR="0" lvl="8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200"/>
                <a:buFont typeface="Roboto Condensed Light"/>
                <a:buAutoNum type="romanLcPeriod"/>
                <a:defRPr sz="1400" b="0" i="0" u="none" strike="noStrike" cap="none">
                  <a:solidFill>
                    <a:schemeClr val="dk2"/>
                  </a:solidFill>
                  <a:latin typeface="Inter"/>
                  <a:ea typeface="Inter"/>
                  <a:cs typeface="Inter"/>
                  <a:sym typeface="Inter"/>
                </a:defRPr>
              </a:lvl9pPr>
            </a:lstStyle>
            <a:p>
              <a:pPr marL="0" indent="0" algn="ctr">
                <a:buFont typeface="Inter"/>
                <a:buNone/>
              </a:pPr>
              <a:r>
                <a:rPr lang="es-ES" sz="1200" dirty="0"/>
                <a:t>Enfermedad cardíaca</a:t>
              </a:r>
            </a:p>
            <a:p>
              <a:pPr marL="0" indent="0" algn="ctr">
                <a:buFont typeface="Inter"/>
                <a:buNone/>
              </a:pPr>
              <a:endParaRPr lang="es-ES" sz="1400" dirty="0"/>
            </a:p>
            <a:p>
              <a:pPr marL="0" indent="0" algn="ctr">
                <a:buFont typeface="Inter"/>
                <a:buNone/>
              </a:pPr>
              <a:endParaRPr lang="es-ES" sz="1400" dirty="0"/>
            </a:p>
          </p:txBody>
        </p:sp>
        <p:sp>
          <p:nvSpPr>
            <p:cNvPr id="28" name="CuadroTexto 27">
              <a:extLst>
                <a:ext uri="{FF2B5EF4-FFF2-40B4-BE49-F238E27FC236}">
                  <a16:creationId xmlns:a16="http://schemas.microsoft.com/office/drawing/2014/main" id="{2A20AFC0-EA94-F587-2240-613D71C9B8A0}"/>
                </a:ext>
              </a:extLst>
            </p:cNvPr>
            <p:cNvSpPr txBox="1"/>
            <p:nvPr/>
          </p:nvSpPr>
          <p:spPr>
            <a:xfrm>
              <a:off x="2575459" y="3954353"/>
              <a:ext cx="130087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indent="0" algn="ctr">
                <a:buFont typeface="Inter"/>
                <a:buNone/>
              </a:pPr>
              <a:r>
                <a:rPr lang="es-ES" sz="900" dirty="0"/>
                <a:t>0 = No hay enfermedad cardíaca</a:t>
              </a:r>
            </a:p>
            <a:p>
              <a:pPr marL="0" indent="0" algn="ctr">
                <a:buFont typeface="Inter"/>
                <a:buNone/>
              </a:pPr>
              <a:r>
                <a:rPr lang="es-ES" sz="900" dirty="0"/>
                <a:t>1 = Leve</a:t>
              </a:r>
            </a:p>
            <a:p>
              <a:pPr marL="0" indent="0" algn="ctr">
                <a:buFont typeface="Inter"/>
                <a:buNone/>
              </a:pPr>
              <a:r>
                <a:rPr lang="es-ES" sz="900" dirty="0"/>
                <a:t>2 = Severo</a:t>
              </a:r>
              <a:endParaRPr lang="es-ES_tradnl" dirty="0"/>
            </a:p>
          </p:txBody>
        </p:sp>
      </p:grpSp>
    </p:spTree>
    <p:extLst>
      <p:ext uri="{BB962C8B-B14F-4D97-AF65-F5344CB8AC3E}">
        <p14:creationId xmlns:p14="http://schemas.microsoft.com/office/powerpoint/2010/main" val="16195918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n 14">
            <a:extLst>
              <a:ext uri="{FF2B5EF4-FFF2-40B4-BE49-F238E27FC236}">
                <a16:creationId xmlns:a16="http://schemas.microsoft.com/office/drawing/2014/main" id="{2CEA774A-0351-AD49-E991-397FF02676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694" y="1948165"/>
            <a:ext cx="8698211" cy="1247170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3AD16F1B-5CB4-71CF-591D-4C5CC5579190}"/>
              </a:ext>
            </a:extLst>
          </p:cNvPr>
          <p:cNvSpPr/>
          <p:nvPr/>
        </p:nvSpPr>
        <p:spPr>
          <a:xfrm>
            <a:off x="8238392" y="4413738"/>
            <a:ext cx="1723293" cy="8176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605" name="Google Shape;605;p47"/>
          <p:cNvSpPr txBox="1">
            <a:spLocks noGrp="1"/>
          </p:cNvSpPr>
          <p:nvPr>
            <p:ph type="title"/>
          </p:nvPr>
        </p:nvSpPr>
        <p:spPr>
          <a:xfrm>
            <a:off x="672600" y="375125"/>
            <a:ext cx="7798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 err="1"/>
              <a:t>Selección</a:t>
            </a:r>
            <a:r>
              <a:rPr lang="de" dirty="0"/>
              <a:t> de Variables</a:t>
            </a:r>
            <a:endParaRPr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BB81A5A3-927E-2CD5-EAA6-393F9D02E5BE}"/>
              </a:ext>
            </a:extLst>
          </p:cNvPr>
          <p:cNvSpPr txBox="1"/>
          <p:nvPr/>
        </p:nvSpPr>
        <p:spPr>
          <a:xfrm>
            <a:off x="8704478" y="4589538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D06C9F6-C56E-F84A-A14A-8801836B09E1}" type="slidenum">
              <a:rPr lang="es-ES_tradnl" smtClean="0"/>
              <a:t>6</a:t>
            </a:fld>
            <a:endParaRPr lang="es-ES_tradnl" dirty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2163D995-4760-8900-74EC-CB69385D6909}"/>
              </a:ext>
            </a:extLst>
          </p:cNvPr>
          <p:cNvSpPr/>
          <p:nvPr/>
        </p:nvSpPr>
        <p:spPr>
          <a:xfrm>
            <a:off x="1175869" y="2277687"/>
            <a:ext cx="498764" cy="902234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DD22D908-7135-A1A5-1415-C22CB0BE3553}"/>
              </a:ext>
            </a:extLst>
          </p:cNvPr>
          <p:cNvSpPr/>
          <p:nvPr/>
        </p:nvSpPr>
        <p:spPr>
          <a:xfrm>
            <a:off x="5731796" y="2293101"/>
            <a:ext cx="498764" cy="902234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32EEEF69-24BB-402E-E03E-D6005305C0EE}"/>
              </a:ext>
            </a:extLst>
          </p:cNvPr>
          <p:cNvSpPr/>
          <p:nvPr/>
        </p:nvSpPr>
        <p:spPr>
          <a:xfrm>
            <a:off x="7955760" y="2277687"/>
            <a:ext cx="498764" cy="902234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03E2F332-A95E-C01C-4590-B42FB9460B99}"/>
              </a:ext>
            </a:extLst>
          </p:cNvPr>
          <p:cNvSpPr/>
          <p:nvPr/>
        </p:nvSpPr>
        <p:spPr>
          <a:xfrm>
            <a:off x="6245628" y="2293101"/>
            <a:ext cx="670560" cy="902234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7863828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39"/>
          <p:cNvSpPr txBox="1">
            <a:spLocks noGrp="1"/>
          </p:cNvSpPr>
          <p:nvPr>
            <p:ph type="title"/>
          </p:nvPr>
        </p:nvSpPr>
        <p:spPr>
          <a:xfrm>
            <a:off x="758775" y="375121"/>
            <a:ext cx="7626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 err="1"/>
              <a:t>Selección</a:t>
            </a:r>
            <a:r>
              <a:rPr lang="de" dirty="0"/>
              <a:t> de Variables</a:t>
            </a:r>
            <a:endParaRPr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449B23CD-8D85-5096-F394-36AB0B95E976}"/>
              </a:ext>
            </a:extLst>
          </p:cNvPr>
          <p:cNvSpPr txBox="1"/>
          <p:nvPr/>
        </p:nvSpPr>
        <p:spPr>
          <a:xfrm>
            <a:off x="8704478" y="4589538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D06C9F6-C56E-F84A-A14A-8801836B09E1}" type="slidenum">
              <a:rPr lang="es-ES_tradnl" smtClean="0"/>
              <a:t>7</a:t>
            </a:fld>
            <a:endParaRPr lang="es-ES_tradnl" dirty="0"/>
          </a:p>
        </p:txBody>
      </p:sp>
      <p:sp>
        <p:nvSpPr>
          <p:cNvPr id="7" name="Google Shape;501;p40">
            <a:extLst>
              <a:ext uri="{FF2B5EF4-FFF2-40B4-BE49-F238E27FC236}">
                <a16:creationId xmlns:a16="http://schemas.microsoft.com/office/drawing/2014/main" id="{F72460B9-2E33-67F2-091F-2C3D2BCF47B6}"/>
              </a:ext>
            </a:extLst>
          </p:cNvPr>
          <p:cNvSpPr txBox="1">
            <a:spLocks/>
          </p:cNvSpPr>
          <p:nvPr/>
        </p:nvSpPr>
        <p:spPr>
          <a:xfrm>
            <a:off x="3986065" y="947821"/>
            <a:ext cx="1171717" cy="53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CO" sz="1800" dirty="0">
                <a:solidFill>
                  <a:schemeClr val="dk1"/>
                </a:solidFill>
                <a:latin typeface="Merriweather Black"/>
                <a:cs typeface="Merriweather Black"/>
              </a:rPr>
              <a:t>Edad</a:t>
            </a:r>
            <a:endParaRPr lang="es-CO" sz="1800" dirty="0">
              <a:solidFill>
                <a:schemeClr val="dk1"/>
              </a:solidFill>
              <a:latin typeface="Merriweather Black"/>
              <a:cs typeface="Merriweather Black"/>
              <a:sym typeface="Inter ExtraBold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0C39335F-D8C7-72A5-4380-131882A400E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921" y="1697629"/>
            <a:ext cx="7558003" cy="2498050"/>
          </a:xfrm>
          <a:prstGeom prst="rect">
            <a:avLst/>
          </a:prstGeom>
        </p:spPr>
      </p:pic>
      <p:sp>
        <p:nvSpPr>
          <p:cNvPr id="4" name="Elipse 3">
            <a:extLst>
              <a:ext uri="{FF2B5EF4-FFF2-40B4-BE49-F238E27FC236}">
                <a16:creationId xmlns:a16="http://schemas.microsoft.com/office/drawing/2014/main" id="{D4FA6338-666C-1AAB-BD90-2E8DC416FB3B}"/>
              </a:ext>
            </a:extLst>
          </p:cNvPr>
          <p:cNvSpPr/>
          <p:nvPr/>
        </p:nvSpPr>
        <p:spPr>
          <a:xfrm>
            <a:off x="4696691" y="3547286"/>
            <a:ext cx="1101548" cy="648393"/>
          </a:xfrm>
          <a:prstGeom prst="ellips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106190CF-A41B-6F58-06A2-18B91C0FB797}"/>
              </a:ext>
            </a:extLst>
          </p:cNvPr>
          <p:cNvSpPr/>
          <p:nvPr/>
        </p:nvSpPr>
        <p:spPr>
          <a:xfrm>
            <a:off x="6711142" y="3649810"/>
            <a:ext cx="1101548" cy="648393"/>
          </a:xfrm>
          <a:prstGeom prst="ellips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963082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39"/>
          <p:cNvSpPr txBox="1">
            <a:spLocks noGrp="1"/>
          </p:cNvSpPr>
          <p:nvPr>
            <p:ph type="title"/>
          </p:nvPr>
        </p:nvSpPr>
        <p:spPr>
          <a:xfrm>
            <a:off x="758775" y="375121"/>
            <a:ext cx="7626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 err="1"/>
              <a:t>Selección</a:t>
            </a:r>
            <a:r>
              <a:rPr lang="de" dirty="0"/>
              <a:t> de Variables</a:t>
            </a:r>
            <a:endParaRPr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449B23CD-8D85-5096-F394-36AB0B95E976}"/>
              </a:ext>
            </a:extLst>
          </p:cNvPr>
          <p:cNvSpPr txBox="1"/>
          <p:nvPr/>
        </p:nvSpPr>
        <p:spPr>
          <a:xfrm>
            <a:off x="8704478" y="4589538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D06C9F6-C56E-F84A-A14A-8801836B09E1}" type="slidenum">
              <a:rPr lang="es-ES_tradnl" smtClean="0"/>
              <a:t>8</a:t>
            </a:fld>
            <a:endParaRPr lang="es-ES_tradnl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48530128-07DB-6530-8B5F-E4078C914E1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110" y="1600173"/>
            <a:ext cx="7853909" cy="2595600"/>
          </a:xfrm>
          <a:prstGeom prst="rect">
            <a:avLst/>
          </a:prstGeom>
        </p:spPr>
      </p:pic>
      <p:sp>
        <p:nvSpPr>
          <p:cNvPr id="7" name="Google Shape;501;p40">
            <a:extLst>
              <a:ext uri="{FF2B5EF4-FFF2-40B4-BE49-F238E27FC236}">
                <a16:creationId xmlns:a16="http://schemas.microsoft.com/office/drawing/2014/main" id="{F72460B9-2E33-67F2-091F-2C3D2BCF47B6}"/>
              </a:ext>
            </a:extLst>
          </p:cNvPr>
          <p:cNvSpPr txBox="1">
            <a:spLocks/>
          </p:cNvSpPr>
          <p:nvPr/>
        </p:nvSpPr>
        <p:spPr>
          <a:xfrm>
            <a:off x="3986065" y="947821"/>
            <a:ext cx="1171717" cy="53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CO" sz="1800" dirty="0" err="1">
                <a:solidFill>
                  <a:schemeClr val="dk1"/>
                </a:solidFill>
                <a:latin typeface="Merriweather Black"/>
                <a:cs typeface="Merriweather Black"/>
              </a:rPr>
              <a:t>Thal</a:t>
            </a:r>
            <a:endParaRPr lang="es-CO" sz="1800" dirty="0">
              <a:solidFill>
                <a:schemeClr val="dk1"/>
              </a:solidFill>
              <a:latin typeface="Merriweather Black"/>
              <a:cs typeface="Merriweather Black"/>
              <a:sym typeface="Inter ExtraBold"/>
            </a:endParaRPr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CA4384D8-DD2E-9DB6-0412-060FC11D7E3B}"/>
              </a:ext>
            </a:extLst>
          </p:cNvPr>
          <p:cNvSpPr/>
          <p:nvPr/>
        </p:nvSpPr>
        <p:spPr>
          <a:xfrm rot="5400000">
            <a:off x="7702572" y="3486956"/>
            <a:ext cx="1101548" cy="557591"/>
          </a:xfrm>
          <a:prstGeom prst="ellips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603F3AA8-4CCA-660F-C210-8E421576CD76}"/>
              </a:ext>
            </a:extLst>
          </p:cNvPr>
          <p:cNvSpPr/>
          <p:nvPr/>
        </p:nvSpPr>
        <p:spPr>
          <a:xfrm rot="5400000">
            <a:off x="5147282" y="3426535"/>
            <a:ext cx="1101548" cy="557589"/>
          </a:xfrm>
          <a:prstGeom prst="ellips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612667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39"/>
          <p:cNvSpPr txBox="1">
            <a:spLocks noGrp="1"/>
          </p:cNvSpPr>
          <p:nvPr>
            <p:ph type="title"/>
          </p:nvPr>
        </p:nvSpPr>
        <p:spPr>
          <a:xfrm>
            <a:off x="758775" y="375121"/>
            <a:ext cx="7626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 err="1"/>
              <a:t>Selección</a:t>
            </a:r>
            <a:r>
              <a:rPr lang="de" dirty="0"/>
              <a:t> de Variables</a:t>
            </a:r>
            <a:endParaRPr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449B23CD-8D85-5096-F394-36AB0B95E976}"/>
              </a:ext>
            </a:extLst>
          </p:cNvPr>
          <p:cNvSpPr txBox="1"/>
          <p:nvPr/>
        </p:nvSpPr>
        <p:spPr>
          <a:xfrm>
            <a:off x="8704478" y="4589538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D06C9F6-C56E-F84A-A14A-8801836B09E1}" type="slidenum">
              <a:rPr lang="es-ES_tradnl" smtClean="0"/>
              <a:t>9</a:t>
            </a:fld>
            <a:endParaRPr lang="es-ES_tradnl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56B80AAD-8CE2-EA4F-9DE5-CAC736F148E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512" y="1596044"/>
            <a:ext cx="7770976" cy="2568632"/>
          </a:xfrm>
          <a:prstGeom prst="rect">
            <a:avLst/>
          </a:prstGeom>
        </p:spPr>
      </p:pic>
      <p:sp>
        <p:nvSpPr>
          <p:cNvPr id="4" name="Google Shape;501;p40">
            <a:extLst>
              <a:ext uri="{FF2B5EF4-FFF2-40B4-BE49-F238E27FC236}">
                <a16:creationId xmlns:a16="http://schemas.microsoft.com/office/drawing/2014/main" id="{1648F4A0-2CCA-7D01-62C0-7D4A47AFD0F8}"/>
              </a:ext>
            </a:extLst>
          </p:cNvPr>
          <p:cNvSpPr txBox="1">
            <a:spLocks/>
          </p:cNvSpPr>
          <p:nvPr/>
        </p:nvSpPr>
        <p:spPr>
          <a:xfrm>
            <a:off x="3986065" y="947821"/>
            <a:ext cx="1171717" cy="53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CO" sz="1800" dirty="0" err="1">
                <a:solidFill>
                  <a:schemeClr val="dk1"/>
                </a:solidFill>
                <a:latin typeface="Merriweather Black"/>
                <a:cs typeface="Merriweather Black"/>
              </a:rPr>
              <a:t>Exang</a:t>
            </a:r>
            <a:endParaRPr lang="es-CO" sz="1800" dirty="0">
              <a:solidFill>
                <a:schemeClr val="dk1"/>
              </a:solidFill>
              <a:latin typeface="Merriweather Black"/>
              <a:cs typeface="Merriweather Black"/>
              <a:sym typeface="Inter ExtraBold"/>
            </a:endParaRPr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144B532B-595F-BEDB-7FC5-5796602528FE}"/>
              </a:ext>
            </a:extLst>
          </p:cNvPr>
          <p:cNvSpPr/>
          <p:nvPr/>
        </p:nvSpPr>
        <p:spPr>
          <a:xfrm rot="5400000">
            <a:off x="5147282" y="3426535"/>
            <a:ext cx="1101548" cy="557589"/>
          </a:xfrm>
          <a:prstGeom prst="ellips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CB1CFA26-91DC-2E8B-47C7-F428E09FBAF1}"/>
              </a:ext>
            </a:extLst>
          </p:cNvPr>
          <p:cNvSpPr/>
          <p:nvPr/>
        </p:nvSpPr>
        <p:spPr>
          <a:xfrm rot="5400000">
            <a:off x="7702572" y="3486956"/>
            <a:ext cx="1101548" cy="557591"/>
          </a:xfrm>
          <a:prstGeom prst="ellips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791666606"/>
      </p:ext>
    </p:extLst>
  </p:cSld>
  <p:clrMapOvr>
    <a:masterClrMapping/>
  </p:clrMapOvr>
</p:sld>
</file>

<file path=ppt/theme/theme1.xml><?xml version="1.0" encoding="utf-8"?>
<a:theme xmlns:a="http://schemas.openxmlformats.org/drawingml/2006/main" name="Minimalist &amp; Formal Consulting Toolkit by Slidesgo">
  <a:themeElements>
    <a:clrScheme name="Simple Light">
      <a:dk1>
        <a:srgbClr val="A83B28"/>
      </a:dk1>
      <a:lt1>
        <a:srgbClr val="FFFFFF"/>
      </a:lt1>
      <a:dk2>
        <a:srgbClr val="232F30"/>
      </a:dk2>
      <a:lt2>
        <a:srgbClr val="CCD6D6"/>
      </a:lt2>
      <a:accent1>
        <a:srgbClr val="A83B28"/>
      </a:accent1>
      <a:accent2>
        <a:srgbClr val="E9664E"/>
      </a:accent2>
      <a:accent3>
        <a:srgbClr val="F7CCC5"/>
      </a:accent3>
      <a:accent4>
        <a:srgbClr val="CCD6D6"/>
      </a:accent4>
      <a:accent5>
        <a:srgbClr val="FFFFFF"/>
      </a:accent5>
      <a:accent6>
        <a:srgbClr val="FFFFFF"/>
      </a:accent6>
      <a:hlink>
        <a:srgbClr val="A83B2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1762</TotalTime>
  <Words>974</Words>
  <Application>Microsoft Macintosh PowerPoint</Application>
  <PresentationFormat>Presentación en pantalla (16:9)</PresentationFormat>
  <Paragraphs>350</Paragraphs>
  <Slides>30</Slides>
  <Notes>30</Notes>
  <HiddenSlides>0</HiddenSlides>
  <MMClips>0</MMClips>
  <ScaleCrop>false</ScaleCrop>
  <HeadingPairs>
    <vt:vector size="6" baseType="variant">
      <vt:variant>
        <vt:lpstr>Fuentes usadas</vt:lpstr>
      </vt:variant>
      <vt:variant>
        <vt:i4>11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30</vt:i4>
      </vt:variant>
    </vt:vector>
  </HeadingPairs>
  <TitlesOfParts>
    <vt:vector size="42" baseType="lpstr">
      <vt:lpstr>Inter ExtraBold</vt:lpstr>
      <vt:lpstr>Roboto Condensed Light</vt:lpstr>
      <vt:lpstr>Calibri</vt:lpstr>
      <vt:lpstr>Merriweather Black</vt:lpstr>
      <vt:lpstr>Avenir Next Regular</vt:lpstr>
      <vt:lpstr>Avenir Next Medium</vt:lpstr>
      <vt:lpstr>Times New Roman</vt:lpstr>
      <vt:lpstr>Arial</vt:lpstr>
      <vt:lpstr>Inter</vt:lpstr>
      <vt:lpstr>Avenir Next</vt:lpstr>
      <vt:lpstr>Nunito</vt:lpstr>
      <vt:lpstr>Minimalist &amp; Formal Consulting Toolkit by Slidesgo</vt:lpstr>
      <vt:lpstr>Predicción de Enfermedades Cardiacas</vt:lpstr>
      <vt:lpstr>Objetivo General</vt:lpstr>
      <vt:lpstr>Descripción de Variables</vt:lpstr>
      <vt:lpstr>Descripción de Variables</vt:lpstr>
      <vt:lpstr>Descripción de Variables</vt:lpstr>
      <vt:lpstr>Selección de Variables</vt:lpstr>
      <vt:lpstr>Selección de Variables</vt:lpstr>
      <vt:lpstr>Selección de Variables</vt:lpstr>
      <vt:lpstr>Selección de Variables</vt:lpstr>
      <vt:lpstr>Selección de Variables</vt:lpstr>
      <vt:lpstr>Selección de Variables</vt:lpstr>
      <vt:lpstr>Selección de Variables</vt:lpstr>
      <vt:lpstr>Selección de Variables</vt:lpstr>
      <vt:lpstr>Selección de Variables</vt:lpstr>
      <vt:lpstr>Selección de Variables</vt:lpstr>
      <vt:lpstr>Selección de Variables</vt:lpstr>
      <vt:lpstr>Grafo</vt:lpstr>
      <vt:lpstr>Modelo</vt:lpstr>
      <vt:lpstr>Modelo</vt:lpstr>
      <vt:lpstr>Estimación de CPDs</vt:lpstr>
      <vt:lpstr>Estimación de CPDs</vt:lpstr>
      <vt:lpstr>Estimación de CPDs</vt:lpstr>
      <vt:lpstr>Creación del Dash</vt:lpstr>
      <vt:lpstr>Creación del Dash</vt:lpstr>
      <vt:lpstr>Creación del Dash</vt:lpstr>
      <vt:lpstr>Predicción basada en evidencia</vt:lpstr>
      <vt:lpstr>Resultados de la predicción</vt:lpstr>
      <vt:lpstr>Predicción basada en evidencia</vt:lpstr>
      <vt:lpstr>Resultados de la predicción</vt:lpstr>
      <vt:lpstr>Gracias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Minimalistisches und formales Beratungs Toolkit</dc:title>
  <cp:lastModifiedBy>Alejandra Erazo Navas</cp:lastModifiedBy>
  <cp:revision>4</cp:revision>
  <dcterms:modified xsi:type="dcterms:W3CDTF">2023-03-15T03:43:31Z</dcterms:modified>
</cp:coreProperties>
</file>